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embeddedFontLst>
    <p:embeddedFont>
      <p:font typeface="Open Sans"/>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7D034BB-9369-44EF-8442-EFF87177ECE5}">
  <a:tblStyle styleId="{D7D034BB-9369-44EF-8442-EFF87177ECE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OpenSans-regular.fntdata"/><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OpenSans-italic.fntdata"/><Relationship Id="rId6" Type="http://schemas.openxmlformats.org/officeDocument/2006/relationships/notesMaster" Target="notesMasters/notesMaster1.xml"/><Relationship Id="rId18" Type="http://schemas.openxmlformats.org/officeDocument/2006/relationships/font" Target="fonts/OpenSans-bold.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 name="Shape 26"/>
        <p:cNvGrpSpPr/>
        <p:nvPr/>
      </p:nvGrpSpPr>
      <p:grpSpPr>
        <a:xfrm>
          <a:off x="0" y="0"/>
          <a:ext cx="0" cy="0"/>
          <a:chOff x="0" y="0"/>
          <a:chExt cx="0" cy="0"/>
        </a:xfrm>
      </p:grpSpPr>
      <p:sp>
        <p:nvSpPr>
          <p:cNvPr id="27" name="Google Shape;27;g23c23c841f5_2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 name="Google Shape;28;g23c23c841f5_2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299bca2bc4_0_9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299bca2bc4_0_9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g2299bca2bc4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 name="Google Shape;36;g2299bca2bc4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g2299bca2bc4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 name="Google Shape;43;g2299bca2bc4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2299bca2bc4_0_9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g2299bca2bc4_0_9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2299bca2bc4_0_9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g2299bca2bc4_0_9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299bca2bc4_0_9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299bca2bc4_0_9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299bca2bc4_0_9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299bca2bc4_0_9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299bca2bc4_0_9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299bca2bc4_0_9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299bca2bc4_0_9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299bca2bc4_0_9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1" name="Shape 11"/>
        <p:cNvGrpSpPr/>
        <p:nvPr/>
      </p:nvGrpSpPr>
      <p:grpSpPr>
        <a:xfrm>
          <a:off x="0" y="0"/>
          <a:ext cx="0" cy="0"/>
          <a:chOff x="0" y="0"/>
          <a:chExt cx="0" cy="0"/>
        </a:xfrm>
      </p:grpSpPr>
      <p:sp>
        <p:nvSpPr>
          <p:cNvPr id="12" name="Google Shape;12;p2"/>
          <p:cNvSpPr txBox="1"/>
          <p:nvPr>
            <p:ph type="title"/>
          </p:nvPr>
        </p:nvSpPr>
        <p:spPr>
          <a:xfrm>
            <a:off x="115200" y="119058"/>
            <a:ext cx="8914800" cy="3294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2000"/>
              <a:buFont typeface="Calibri"/>
              <a:buNone/>
              <a:defRPr b="1" sz="2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 name="Google Shape;13;p2"/>
          <p:cNvSpPr txBox="1"/>
          <p:nvPr>
            <p:ph idx="1" type="body"/>
          </p:nvPr>
        </p:nvSpPr>
        <p:spPr>
          <a:xfrm>
            <a:off x="113955" y="437346"/>
            <a:ext cx="8914800" cy="4374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600"/>
              </a:spcBef>
              <a:spcAft>
                <a:spcPts val="0"/>
              </a:spcAft>
              <a:buClr>
                <a:schemeClr val="dk1"/>
              </a:buClr>
              <a:buSzPts val="1500"/>
              <a:buNone/>
              <a:defRPr sz="1500"/>
            </a:lvl1pPr>
            <a:lvl2pPr indent="-317500" lvl="1" marL="914400" algn="l">
              <a:lnSpc>
                <a:spcPct val="90000"/>
              </a:lnSpc>
              <a:spcBef>
                <a:spcPts val="300"/>
              </a:spcBef>
              <a:spcAft>
                <a:spcPts val="0"/>
              </a:spcAft>
              <a:buClr>
                <a:schemeClr val="dk1"/>
              </a:buClr>
              <a:buSzPts val="1400"/>
              <a:buChar char="•"/>
              <a:defRPr/>
            </a:lvl2pPr>
            <a:lvl3pPr indent="-317500" lvl="2" marL="1371600" algn="l">
              <a:lnSpc>
                <a:spcPct val="90000"/>
              </a:lnSpc>
              <a:spcBef>
                <a:spcPts val="300"/>
              </a:spcBef>
              <a:spcAft>
                <a:spcPts val="0"/>
              </a:spcAft>
              <a:buClr>
                <a:schemeClr val="dk1"/>
              </a:buClr>
              <a:buSzPts val="1400"/>
              <a:buChar char="•"/>
              <a:defRPr/>
            </a:lvl3pPr>
            <a:lvl4pPr indent="-317500" lvl="3" marL="1828800" algn="l">
              <a:lnSpc>
                <a:spcPct val="90000"/>
              </a:lnSpc>
              <a:spcBef>
                <a:spcPts val="300"/>
              </a:spcBef>
              <a:spcAft>
                <a:spcPts val="0"/>
              </a:spcAft>
              <a:buClr>
                <a:schemeClr val="dk1"/>
              </a:buClr>
              <a:buSzPts val="1400"/>
              <a:buChar char="•"/>
              <a:defRPr/>
            </a:lvl4pPr>
            <a:lvl5pPr indent="-317500" lvl="4" marL="2286000" algn="l">
              <a:lnSpc>
                <a:spcPct val="90000"/>
              </a:lnSpc>
              <a:spcBef>
                <a:spcPts val="300"/>
              </a:spcBef>
              <a:spcAft>
                <a:spcPts val="0"/>
              </a:spcAft>
              <a:buClr>
                <a:schemeClr val="dk1"/>
              </a:buClr>
              <a:buSzPts val="1400"/>
              <a:buChar char="•"/>
              <a:defRPr/>
            </a:lvl5pPr>
            <a:lvl6pPr indent="-317500" lvl="5" marL="2743200" algn="l">
              <a:lnSpc>
                <a:spcPct val="90000"/>
              </a:lnSpc>
              <a:spcBef>
                <a:spcPts val="300"/>
              </a:spcBef>
              <a:spcAft>
                <a:spcPts val="0"/>
              </a:spcAft>
              <a:buClr>
                <a:schemeClr val="dk1"/>
              </a:buClr>
              <a:buSzPts val="1400"/>
              <a:buChar char="•"/>
              <a:defRPr/>
            </a:lvl6pPr>
            <a:lvl7pPr indent="-317500" lvl="6" marL="3200400" algn="l">
              <a:lnSpc>
                <a:spcPct val="90000"/>
              </a:lnSpc>
              <a:spcBef>
                <a:spcPts val="300"/>
              </a:spcBef>
              <a:spcAft>
                <a:spcPts val="0"/>
              </a:spcAft>
              <a:buClr>
                <a:schemeClr val="dk1"/>
              </a:buClr>
              <a:buSzPts val="1400"/>
              <a:buChar char="•"/>
              <a:defRPr/>
            </a:lvl7pPr>
            <a:lvl8pPr indent="-317500" lvl="7" marL="3657600" algn="l">
              <a:lnSpc>
                <a:spcPct val="90000"/>
              </a:lnSpc>
              <a:spcBef>
                <a:spcPts val="300"/>
              </a:spcBef>
              <a:spcAft>
                <a:spcPts val="0"/>
              </a:spcAft>
              <a:buClr>
                <a:schemeClr val="dk1"/>
              </a:buClr>
              <a:buSzPts val="1400"/>
              <a:buChar char="•"/>
              <a:defRPr/>
            </a:lvl8pPr>
            <a:lvl9pPr indent="-317500" lvl="8" marL="4114800" algn="l">
              <a:lnSpc>
                <a:spcPct val="90000"/>
              </a:lnSpc>
              <a:spcBef>
                <a:spcPts val="300"/>
              </a:spcBef>
              <a:spcAft>
                <a:spcPts val="0"/>
              </a:spcAft>
              <a:buClr>
                <a:schemeClr val="dk1"/>
              </a:buClr>
              <a:buSzPts val="1400"/>
              <a:buChar char="•"/>
              <a:defRPr/>
            </a:lvl9pPr>
          </a:lstStyle>
          <a:p/>
        </p:txBody>
      </p:sp>
      <p:sp>
        <p:nvSpPr>
          <p:cNvPr id="14" name="Google Shape;14;p2"/>
          <p:cNvSpPr/>
          <p:nvPr/>
        </p:nvSpPr>
        <p:spPr>
          <a:xfrm flipH="1">
            <a:off x="1" y="5085135"/>
            <a:ext cx="9144000" cy="58500"/>
          </a:xfrm>
          <a:prstGeom prst="rect">
            <a:avLst/>
          </a:prstGeom>
          <a:gradFill>
            <a:gsLst>
              <a:gs pos="0">
                <a:srgbClr val="002060"/>
              </a:gs>
              <a:gs pos="26000">
                <a:srgbClr val="002060"/>
              </a:gs>
              <a:gs pos="50000">
                <a:srgbClr val="00B0F0"/>
              </a:gs>
              <a:gs pos="80000">
                <a:schemeClr val="lt1"/>
              </a:gs>
              <a:gs pos="90000">
                <a:srgbClr val="94DEF9"/>
              </a:gs>
              <a:gs pos="100000">
                <a:srgbClr val="0092DA"/>
              </a:gs>
            </a:gsLst>
            <a:lin ang="10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0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5" name="Shape 1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 name="Shape 16"/>
        <p:cNvGrpSpPr/>
        <p:nvPr/>
      </p:nvGrpSpPr>
      <p:grpSpPr>
        <a:xfrm>
          <a:off x="0" y="0"/>
          <a:ext cx="0" cy="0"/>
          <a:chOff x="0" y="0"/>
          <a:chExt cx="0" cy="0"/>
        </a:xfrm>
      </p:grpSpPr>
      <p:sp>
        <p:nvSpPr>
          <p:cNvPr id="17" name="Google Shape;17;p4"/>
          <p:cNvSpPr/>
          <p:nvPr/>
        </p:nvSpPr>
        <p:spPr>
          <a:xfrm flipH="1">
            <a:off x="1" y="5085135"/>
            <a:ext cx="9144000" cy="58500"/>
          </a:xfrm>
          <a:prstGeom prst="rect">
            <a:avLst/>
          </a:prstGeom>
          <a:gradFill>
            <a:gsLst>
              <a:gs pos="0">
                <a:srgbClr val="002060"/>
              </a:gs>
              <a:gs pos="26000">
                <a:srgbClr val="002060"/>
              </a:gs>
              <a:gs pos="50000">
                <a:srgbClr val="00B0F0"/>
              </a:gs>
              <a:gs pos="80000">
                <a:schemeClr val="lt1"/>
              </a:gs>
              <a:gs pos="90000">
                <a:srgbClr val="94DEF9"/>
              </a:gs>
              <a:gs pos="100000">
                <a:srgbClr val="0092DA"/>
              </a:gs>
            </a:gsLst>
            <a:lin ang="10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rgbClr val="FFFFF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 name="Shape 18"/>
        <p:cNvGrpSpPr/>
        <p:nvPr/>
      </p:nvGrpSpPr>
      <p:grpSpPr>
        <a:xfrm>
          <a:off x="0" y="0"/>
          <a:ext cx="0" cy="0"/>
          <a:chOff x="0" y="0"/>
          <a:chExt cx="0" cy="0"/>
        </a:xfrm>
      </p:grpSpPr>
      <p:sp>
        <p:nvSpPr>
          <p:cNvPr id="19" name="Google Shape;19;p5"/>
          <p:cNvSpPr txBox="1"/>
          <p:nvPr>
            <p:ph type="ctrTitle"/>
          </p:nvPr>
        </p:nvSpPr>
        <p:spPr>
          <a:xfrm>
            <a:off x="311708" y="744575"/>
            <a:ext cx="8520600" cy="2052600"/>
          </a:xfrm>
          <a:prstGeom prst="rect">
            <a:avLst/>
          </a:prstGeom>
        </p:spPr>
        <p:txBody>
          <a:bodyPr anchorCtr="0" anchor="b" bIns="34275" lIns="68575" spcFirstLastPara="1" rIns="68575" wrap="square" tIns="3427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0" name="Google Shape;20;p5"/>
          <p:cNvSpPr txBox="1"/>
          <p:nvPr>
            <p:ph idx="1" type="subTitle"/>
          </p:nvPr>
        </p:nvSpPr>
        <p:spPr>
          <a:xfrm>
            <a:off x="311700" y="2834125"/>
            <a:ext cx="8520600" cy="792600"/>
          </a:xfrm>
          <a:prstGeom prst="rect">
            <a:avLst/>
          </a:prstGeom>
        </p:spPr>
        <p:txBody>
          <a:bodyPr anchorCtr="0" anchor="t" bIns="34275" lIns="68575" spcFirstLastPara="1" rIns="68575" wrap="square" tIns="34275">
            <a:normAutofit/>
          </a:bodyPr>
          <a:lstStyle>
            <a:lvl1pPr lvl="0" rtl="0" algn="ctr">
              <a:lnSpc>
                <a:spcPct val="100000"/>
              </a:lnSpc>
              <a:spcBef>
                <a:spcPts val="600"/>
              </a:spcBef>
              <a:spcAft>
                <a:spcPts val="0"/>
              </a:spcAft>
              <a:buSzPts val="2800"/>
              <a:buNone/>
              <a:defRPr sz="2800"/>
            </a:lvl1pPr>
            <a:lvl2pPr lvl="1" rtl="0" algn="ctr">
              <a:lnSpc>
                <a:spcPct val="100000"/>
              </a:lnSpc>
              <a:spcBef>
                <a:spcPts val="300"/>
              </a:spcBef>
              <a:spcAft>
                <a:spcPts val="0"/>
              </a:spcAft>
              <a:buSzPts val="2800"/>
              <a:buNone/>
              <a:defRPr sz="2800"/>
            </a:lvl2pPr>
            <a:lvl3pPr lvl="2" rtl="0" algn="ctr">
              <a:lnSpc>
                <a:spcPct val="100000"/>
              </a:lnSpc>
              <a:spcBef>
                <a:spcPts val="300"/>
              </a:spcBef>
              <a:spcAft>
                <a:spcPts val="0"/>
              </a:spcAft>
              <a:buSzPts val="2800"/>
              <a:buNone/>
              <a:defRPr sz="2800"/>
            </a:lvl3pPr>
            <a:lvl4pPr lvl="3" rtl="0" algn="ctr">
              <a:lnSpc>
                <a:spcPct val="100000"/>
              </a:lnSpc>
              <a:spcBef>
                <a:spcPts val="300"/>
              </a:spcBef>
              <a:spcAft>
                <a:spcPts val="0"/>
              </a:spcAft>
              <a:buSzPts val="2800"/>
              <a:buNone/>
              <a:defRPr sz="2800"/>
            </a:lvl4pPr>
            <a:lvl5pPr lvl="4" rtl="0" algn="ctr">
              <a:lnSpc>
                <a:spcPct val="100000"/>
              </a:lnSpc>
              <a:spcBef>
                <a:spcPts val="300"/>
              </a:spcBef>
              <a:spcAft>
                <a:spcPts val="0"/>
              </a:spcAft>
              <a:buSzPts val="2800"/>
              <a:buNone/>
              <a:defRPr sz="2800"/>
            </a:lvl5pPr>
            <a:lvl6pPr lvl="5" rtl="0" algn="ctr">
              <a:lnSpc>
                <a:spcPct val="100000"/>
              </a:lnSpc>
              <a:spcBef>
                <a:spcPts val="300"/>
              </a:spcBef>
              <a:spcAft>
                <a:spcPts val="0"/>
              </a:spcAft>
              <a:buSzPts val="2800"/>
              <a:buNone/>
              <a:defRPr sz="2800"/>
            </a:lvl6pPr>
            <a:lvl7pPr lvl="6" rtl="0" algn="ctr">
              <a:lnSpc>
                <a:spcPct val="100000"/>
              </a:lnSpc>
              <a:spcBef>
                <a:spcPts val="300"/>
              </a:spcBef>
              <a:spcAft>
                <a:spcPts val="0"/>
              </a:spcAft>
              <a:buSzPts val="2800"/>
              <a:buNone/>
              <a:defRPr sz="2800"/>
            </a:lvl7pPr>
            <a:lvl8pPr lvl="7" rtl="0" algn="ctr">
              <a:lnSpc>
                <a:spcPct val="100000"/>
              </a:lnSpc>
              <a:spcBef>
                <a:spcPts val="300"/>
              </a:spcBef>
              <a:spcAft>
                <a:spcPts val="0"/>
              </a:spcAft>
              <a:buSzPts val="2800"/>
              <a:buNone/>
              <a:defRPr sz="2800"/>
            </a:lvl8pPr>
            <a:lvl9pPr lvl="8" rtl="0" algn="ctr">
              <a:lnSpc>
                <a:spcPct val="100000"/>
              </a:lnSpc>
              <a:spcBef>
                <a:spcPts val="300"/>
              </a:spcBef>
              <a:spcAft>
                <a:spcPts val="0"/>
              </a:spcAft>
              <a:buSzPts val="2800"/>
              <a:buNone/>
              <a:defRPr sz="2800"/>
            </a:lvl9pPr>
          </a:lstStyle>
          <a:p/>
        </p:txBody>
      </p:sp>
      <p:sp>
        <p:nvSpPr>
          <p:cNvPr id="21" name="Google Shape;21;p5"/>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sp>
        <p:nvSpPr>
          <p:cNvPr id="23" name="Google Shape;23;p6"/>
          <p:cNvSpPr txBox="1"/>
          <p:nvPr>
            <p:ph type="title"/>
          </p:nvPr>
        </p:nvSpPr>
        <p:spPr>
          <a:xfrm>
            <a:off x="311700" y="445025"/>
            <a:ext cx="8520600" cy="572700"/>
          </a:xfrm>
          <a:prstGeom prst="rect">
            <a:avLst/>
          </a:prstGeom>
        </p:spPr>
        <p:txBody>
          <a:bodyPr anchorCtr="0" anchor="ctr" bIns="34275" lIns="68575" spcFirstLastPara="1" rIns="68575" wrap="square" tIns="34275">
            <a:normAutofit/>
          </a:bodyPr>
          <a:lstStyle>
            <a:lvl1pPr lvl="0" rtl="0">
              <a:spcBef>
                <a:spcPts val="0"/>
              </a:spcBef>
              <a:spcAft>
                <a:spcPts val="0"/>
              </a:spcAft>
              <a:buSzPts val="25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4" name="Google Shape;24;p6"/>
          <p:cNvSpPr txBox="1"/>
          <p:nvPr>
            <p:ph idx="1" type="body"/>
          </p:nvPr>
        </p:nvSpPr>
        <p:spPr>
          <a:xfrm>
            <a:off x="311700" y="1152475"/>
            <a:ext cx="8520600" cy="3416400"/>
          </a:xfrm>
          <a:prstGeom prst="rect">
            <a:avLst/>
          </a:prstGeom>
        </p:spPr>
        <p:txBody>
          <a:bodyPr anchorCtr="0" anchor="t" bIns="34275" lIns="68575" spcFirstLastPara="1" rIns="68575" wrap="square" tIns="34275">
            <a:normAutofit/>
          </a:bodyPr>
          <a:lstStyle>
            <a:lvl1pPr indent="-330200" lvl="0" marL="457200" rtl="0">
              <a:spcBef>
                <a:spcPts val="600"/>
              </a:spcBef>
              <a:spcAft>
                <a:spcPts val="0"/>
              </a:spcAft>
              <a:buSzPts val="1600"/>
              <a:buChar char="•"/>
              <a:defRPr/>
            </a:lvl1pPr>
            <a:lvl2pPr indent="-317500" lvl="1" marL="914400" rtl="0">
              <a:spcBef>
                <a:spcPts val="300"/>
              </a:spcBef>
              <a:spcAft>
                <a:spcPts val="0"/>
              </a:spcAft>
              <a:buSzPts val="1400"/>
              <a:buChar char="•"/>
              <a:defRPr/>
            </a:lvl2pPr>
            <a:lvl3pPr indent="-298450" lvl="2" marL="1371600" rtl="0">
              <a:spcBef>
                <a:spcPts val="300"/>
              </a:spcBef>
              <a:spcAft>
                <a:spcPts val="0"/>
              </a:spcAft>
              <a:buSzPts val="1100"/>
              <a:buChar char="•"/>
              <a:defRPr/>
            </a:lvl3pPr>
            <a:lvl4pPr indent="-292100" lvl="3" marL="1828800" rtl="0">
              <a:spcBef>
                <a:spcPts val="300"/>
              </a:spcBef>
              <a:spcAft>
                <a:spcPts val="0"/>
              </a:spcAft>
              <a:buSzPts val="1000"/>
              <a:buChar char="•"/>
              <a:defRPr/>
            </a:lvl4pPr>
            <a:lvl5pPr indent="-292100" lvl="4" marL="2286000" rtl="0">
              <a:spcBef>
                <a:spcPts val="300"/>
              </a:spcBef>
              <a:spcAft>
                <a:spcPts val="0"/>
              </a:spcAft>
              <a:buSzPts val="1000"/>
              <a:buChar char="•"/>
              <a:defRPr/>
            </a:lvl5pPr>
            <a:lvl6pPr indent="-292100" lvl="5" marL="2743200" rtl="0">
              <a:spcBef>
                <a:spcPts val="300"/>
              </a:spcBef>
              <a:spcAft>
                <a:spcPts val="0"/>
              </a:spcAft>
              <a:buSzPts val="1000"/>
              <a:buChar char="•"/>
              <a:defRPr/>
            </a:lvl6pPr>
            <a:lvl7pPr indent="-292100" lvl="6" marL="3200400" rtl="0">
              <a:spcBef>
                <a:spcPts val="300"/>
              </a:spcBef>
              <a:spcAft>
                <a:spcPts val="0"/>
              </a:spcAft>
              <a:buSzPts val="1000"/>
              <a:buChar char="•"/>
              <a:defRPr/>
            </a:lvl7pPr>
            <a:lvl8pPr indent="-292100" lvl="7" marL="3657600" rtl="0">
              <a:spcBef>
                <a:spcPts val="300"/>
              </a:spcBef>
              <a:spcAft>
                <a:spcPts val="0"/>
              </a:spcAft>
              <a:buSzPts val="1000"/>
              <a:buChar char="•"/>
              <a:defRPr/>
            </a:lvl8pPr>
            <a:lvl9pPr indent="-292100" lvl="8" marL="4114800" rtl="0">
              <a:spcBef>
                <a:spcPts val="300"/>
              </a:spcBef>
              <a:spcAft>
                <a:spcPts val="0"/>
              </a:spcAft>
              <a:buSzPts val="1000"/>
              <a:buChar char="•"/>
              <a:defRPr/>
            </a:lvl9pPr>
          </a:lstStyle>
          <a:p/>
        </p:txBody>
      </p:sp>
      <p:sp>
        <p:nvSpPr>
          <p:cNvPr id="25" name="Google Shape;25;p6"/>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10000">
              <a:schemeClr val="lt1"/>
            </a:gs>
            <a:gs pos="97000">
              <a:srgbClr val="D8D8D8"/>
            </a:gs>
            <a:gs pos="100000">
              <a:srgbClr val="D8D8D8"/>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273847"/>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2500"/>
              <a:buFont typeface="Calibri"/>
              <a:buNone/>
              <a:defRPr b="0" i="0" sz="25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Google Shape;7;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30200" lvl="0" marL="4572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lnSpc>
                <a:spcPct val="90000"/>
              </a:lnSpc>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298450" lvl="2" marL="1371600" marR="0" rtl="0" algn="l">
              <a:lnSpc>
                <a:spcPct val="90000"/>
              </a:lnSpc>
              <a:spcBef>
                <a:spcPts val="300"/>
              </a:spcBef>
              <a:spcAft>
                <a:spcPts val="0"/>
              </a:spcAft>
              <a:buClr>
                <a:schemeClr val="dk1"/>
              </a:buClr>
              <a:buSzPts val="1100"/>
              <a:buFont typeface="Arial"/>
              <a:buChar char="•"/>
              <a:defRPr b="0" i="0" sz="1100" u="none" cap="none" strike="noStrike">
                <a:solidFill>
                  <a:schemeClr val="dk1"/>
                </a:solidFill>
                <a:latin typeface="Calibri"/>
                <a:ea typeface="Calibri"/>
                <a:cs typeface="Calibri"/>
                <a:sym typeface="Calibri"/>
              </a:defRPr>
            </a:lvl3pPr>
            <a:lvl4pPr indent="-292100" lvl="3" marL="1828800" marR="0" rtl="0" algn="l">
              <a:lnSpc>
                <a:spcPct val="90000"/>
              </a:lnSpc>
              <a:spcBef>
                <a:spcPts val="3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lnSpc>
                <a:spcPct val="90000"/>
              </a:lnSpc>
              <a:spcBef>
                <a:spcPts val="3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lnSpc>
                <a:spcPct val="90000"/>
              </a:lnSpc>
              <a:spcBef>
                <a:spcPts val="3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lnSpc>
                <a:spcPct val="90000"/>
              </a:lnSpc>
              <a:spcBef>
                <a:spcPts val="3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lnSpc>
                <a:spcPct val="90000"/>
              </a:lnSpc>
              <a:spcBef>
                <a:spcPts val="3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lnSpc>
                <a:spcPct val="90000"/>
              </a:lnSpc>
              <a:spcBef>
                <a:spcPts val="3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4767272"/>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7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0" y="4767272"/>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7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0" y="4767272"/>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700" u="none" cap="none" strike="noStrike">
                <a:solidFill>
                  <a:srgbClr val="888888"/>
                </a:solidFill>
                <a:latin typeface="Calibri"/>
                <a:ea typeface="Calibri"/>
                <a:cs typeface="Calibri"/>
                <a:sym typeface="Calibri"/>
              </a:defRPr>
            </a:lvl1pPr>
            <a:lvl2pPr indent="0" lvl="1" marL="0" marR="0" rtl="0" algn="r">
              <a:spcBef>
                <a:spcPts val="0"/>
              </a:spcBef>
              <a:buNone/>
              <a:defRPr b="0" i="0" sz="700" u="none" cap="none" strike="noStrike">
                <a:solidFill>
                  <a:srgbClr val="888888"/>
                </a:solidFill>
                <a:latin typeface="Calibri"/>
                <a:ea typeface="Calibri"/>
                <a:cs typeface="Calibri"/>
                <a:sym typeface="Calibri"/>
              </a:defRPr>
            </a:lvl2pPr>
            <a:lvl3pPr indent="0" lvl="2" marL="0" marR="0" rtl="0" algn="r">
              <a:spcBef>
                <a:spcPts val="0"/>
              </a:spcBef>
              <a:buNone/>
              <a:defRPr b="0" i="0" sz="700" u="none" cap="none" strike="noStrike">
                <a:solidFill>
                  <a:srgbClr val="888888"/>
                </a:solidFill>
                <a:latin typeface="Calibri"/>
                <a:ea typeface="Calibri"/>
                <a:cs typeface="Calibri"/>
                <a:sym typeface="Calibri"/>
              </a:defRPr>
            </a:lvl3pPr>
            <a:lvl4pPr indent="0" lvl="3" marL="0" marR="0" rtl="0" algn="r">
              <a:spcBef>
                <a:spcPts val="0"/>
              </a:spcBef>
              <a:buNone/>
              <a:defRPr b="0" i="0" sz="700" u="none" cap="none" strike="noStrike">
                <a:solidFill>
                  <a:srgbClr val="888888"/>
                </a:solidFill>
                <a:latin typeface="Calibri"/>
                <a:ea typeface="Calibri"/>
                <a:cs typeface="Calibri"/>
                <a:sym typeface="Calibri"/>
              </a:defRPr>
            </a:lvl4pPr>
            <a:lvl5pPr indent="0" lvl="4" marL="0" marR="0" rtl="0" algn="r">
              <a:spcBef>
                <a:spcPts val="0"/>
              </a:spcBef>
              <a:buNone/>
              <a:defRPr b="0" i="0" sz="700" u="none" cap="none" strike="noStrike">
                <a:solidFill>
                  <a:srgbClr val="888888"/>
                </a:solidFill>
                <a:latin typeface="Calibri"/>
                <a:ea typeface="Calibri"/>
                <a:cs typeface="Calibri"/>
                <a:sym typeface="Calibri"/>
              </a:defRPr>
            </a:lvl5pPr>
            <a:lvl6pPr indent="0" lvl="5" marL="0" marR="0" rtl="0" algn="r">
              <a:spcBef>
                <a:spcPts val="0"/>
              </a:spcBef>
              <a:buNone/>
              <a:defRPr b="0" i="0" sz="700" u="none" cap="none" strike="noStrike">
                <a:solidFill>
                  <a:srgbClr val="888888"/>
                </a:solidFill>
                <a:latin typeface="Calibri"/>
                <a:ea typeface="Calibri"/>
                <a:cs typeface="Calibri"/>
                <a:sym typeface="Calibri"/>
              </a:defRPr>
            </a:lvl6pPr>
            <a:lvl7pPr indent="0" lvl="6" marL="0" marR="0" rtl="0" algn="r">
              <a:spcBef>
                <a:spcPts val="0"/>
              </a:spcBef>
              <a:buNone/>
              <a:defRPr b="0" i="0" sz="700" u="none" cap="none" strike="noStrike">
                <a:solidFill>
                  <a:srgbClr val="888888"/>
                </a:solidFill>
                <a:latin typeface="Calibri"/>
                <a:ea typeface="Calibri"/>
                <a:cs typeface="Calibri"/>
                <a:sym typeface="Calibri"/>
              </a:defRPr>
            </a:lvl7pPr>
            <a:lvl8pPr indent="0" lvl="7" marL="0" marR="0" rtl="0" algn="r">
              <a:spcBef>
                <a:spcPts val="0"/>
              </a:spcBef>
              <a:buNone/>
              <a:defRPr b="0" i="0" sz="700" u="none" cap="none" strike="noStrike">
                <a:solidFill>
                  <a:srgbClr val="888888"/>
                </a:solidFill>
                <a:latin typeface="Calibri"/>
                <a:ea typeface="Calibri"/>
                <a:cs typeface="Calibri"/>
                <a:sym typeface="Calibri"/>
              </a:defRPr>
            </a:lvl8pPr>
            <a:lvl9pPr indent="0" lvl="8" marL="0" marR="0" rtl="0" algn="r">
              <a:spcBef>
                <a:spcPts val="0"/>
              </a:spcBef>
              <a:buNone/>
              <a:defRPr b="0" i="0" sz="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 name="Shape 29"/>
        <p:cNvGrpSpPr/>
        <p:nvPr/>
      </p:nvGrpSpPr>
      <p:grpSpPr>
        <a:xfrm>
          <a:off x="0" y="0"/>
          <a:ext cx="0" cy="0"/>
          <a:chOff x="0" y="0"/>
          <a:chExt cx="0" cy="0"/>
        </a:xfrm>
      </p:grpSpPr>
      <p:pic>
        <p:nvPicPr>
          <p:cNvPr id="30" name="Google Shape;30;p7"/>
          <p:cNvPicPr preferRelativeResize="0"/>
          <p:nvPr/>
        </p:nvPicPr>
        <p:blipFill>
          <a:blip r:embed="rId3">
            <a:alphaModFix/>
          </a:blip>
          <a:stretch>
            <a:fillRect/>
          </a:stretch>
        </p:blipFill>
        <p:spPr>
          <a:xfrm>
            <a:off x="0" y="0"/>
            <a:ext cx="9144003" cy="5143501"/>
          </a:xfrm>
          <a:prstGeom prst="rect">
            <a:avLst/>
          </a:prstGeom>
          <a:noFill/>
          <a:ln>
            <a:noFill/>
          </a:ln>
        </p:spPr>
      </p:pic>
      <p:sp>
        <p:nvSpPr>
          <p:cNvPr id="31" name="Google Shape;31;p7"/>
          <p:cNvSpPr/>
          <p:nvPr/>
        </p:nvSpPr>
        <p:spPr>
          <a:xfrm>
            <a:off x="600600" y="1912225"/>
            <a:ext cx="7942800" cy="1714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7"/>
          <p:cNvSpPr txBox="1"/>
          <p:nvPr>
            <p:ph type="ctrTitle"/>
          </p:nvPr>
        </p:nvSpPr>
        <p:spPr>
          <a:xfrm>
            <a:off x="2130900" y="2056525"/>
            <a:ext cx="4882200" cy="811800"/>
          </a:xfrm>
          <a:prstGeom prst="rect">
            <a:avLst/>
          </a:prstGeom>
        </p:spPr>
        <p:txBody>
          <a:bodyPr anchorCtr="0" anchor="b" bIns="34275" lIns="68575" spcFirstLastPara="1" rIns="68575" wrap="square" tIns="34275">
            <a:normAutofit/>
          </a:bodyPr>
          <a:lstStyle/>
          <a:p>
            <a:pPr indent="0" lvl="0" marL="0" rtl="0" algn="ctr">
              <a:spcBef>
                <a:spcPts val="0"/>
              </a:spcBef>
              <a:spcAft>
                <a:spcPts val="0"/>
              </a:spcAft>
              <a:buNone/>
            </a:pPr>
            <a:r>
              <a:rPr lang="en"/>
              <a:t>Home Finder</a:t>
            </a:r>
            <a:endParaRPr/>
          </a:p>
        </p:txBody>
      </p:sp>
      <p:sp>
        <p:nvSpPr>
          <p:cNvPr id="33" name="Google Shape;33;p7"/>
          <p:cNvSpPr txBox="1"/>
          <p:nvPr>
            <p:ph idx="1" type="subTitle"/>
          </p:nvPr>
        </p:nvSpPr>
        <p:spPr>
          <a:xfrm>
            <a:off x="3044700" y="2686275"/>
            <a:ext cx="3423900" cy="940500"/>
          </a:xfrm>
          <a:prstGeom prst="rect">
            <a:avLst/>
          </a:prstGeom>
        </p:spPr>
        <p:txBody>
          <a:bodyPr anchorCtr="0" anchor="t" bIns="34275" lIns="68575" spcFirstLastPara="1" rIns="68575" wrap="square" tIns="34275">
            <a:normAutofit fontScale="47500" lnSpcReduction="20000"/>
          </a:bodyPr>
          <a:lstStyle/>
          <a:p>
            <a:pPr indent="0" lvl="0" marL="0" rtl="0" algn="ctr">
              <a:spcBef>
                <a:spcPts val="600"/>
              </a:spcBef>
              <a:spcAft>
                <a:spcPts val="0"/>
              </a:spcAft>
              <a:buNone/>
            </a:pPr>
            <a:r>
              <a:rPr lang="en"/>
              <a:t>Daniel Chrisman, Christian Boughton, Ella Knott, Michael Wieland, Lith Almadani</a:t>
            </a:r>
            <a:endParaRPr/>
          </a:p>
          <a:p>
            <a:pPr indent="0" lvl="0" marL="0" rtl="0" algn="ctr">
              <a:spcBef>
                <a:spcPts val="600"/>
              </a:spcBef>
              <a:spcAft>
                <a:spcPts val="0"/>
              </a:spcAft>
              <a:buNone/>
            </a:pPr>
            <a:r>
              <a:t/>
            </a:r>
            <a:endParaRPr/>
          </a:p>
          <a:p>
            <a:pPr indent="0" lvl="0" marL="0" rtl="0" algn="ctr">
              <a:spcBef>
                <a:spcPts val="600"/>
              </a:spcBef>
              <a:spcAft>
                <a:spcPts val="0"/>
              </a:spcAft>
              <a:buNone/>
            </a:pPr>
            <a:r>
              <a:rPr lang="en"/>
              <a:t>Client/Advisor: Dr Timothy Bigelow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6"/>
          <p:cNvSpPr txBox="1"/>
          <p:nvPr>
            <p:ph idx="4294967295" type="title"/>
          </p:nvPr>
        </p:nvSpPr>
        <p:spPr>
          <a:xfrm>
            <a:off x="0" y="0"/>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Design Analysis</a:t>
            </a:r>
            <a:endParaRPr/>
          </a:p>
        </p:txBody>
      </p:sp>
      <p:sp>
        <p:nvSpPr>
          <p:cNvPr id="90" name="Google Shape;90;p16"/>
          <p:cNvSpPr txBox="1"/>
          <p:nvPr>
            <p:ph idx="4294967295" type="body"/>
          </p:nvPr>
        </p:nvSpPr>
        <p:spPr>
          <a:xfrm>
            <a:off x="311700" y="1152475"/>
            <a:ext cx="8520600" cy="3416400"/>
          </a:xfrm>
          <a:prstGeom prst="rect">
            <a:avLst/>
          </a:prstGeom>
        </p:spPr>
        <p:txBody>
          <a:bodyPr anchorCtr="0" anchor="t" bIns="34275" lIns="68575" spcFirstLastPara="1" rIns="68575" wrap="square" tIns="34275">
            <a:normAutofit/>
          </a:bodyPr>
          <a:lstStyle/>
          <a:p>
            <a:pPr indent="-330200" lvl="0" marL="457200" rtl="0" algn="l">
              <a:spcBef>
                <a:spcPts val="600"/>
              </a:spcBef>
              <a:spcAft>
                <a:spcPts val="0"/>
              </a:spcAft>
              <a:buSzPts val="1600"/>
              <a:buChar char="•"/>
            </a:pPr>
            <a:r>
              <a:rPr lang="en"/>
              <a:t>At this point in our </a:t>
            </a:r>
            <a:r>
              <a:rPr lang="en"/>
              <a:t>interaction</a:t>
            </a:r>
            <a:r>
              <a:rPr lang="en"/>
              <a:t>, our design has worked well and covers what is wanted in the final product.</a:t>
            </a:r>
            <a:endParaRPr/>
          </a:p>
          <a:p>
            <a:pPr indent="-330200" lvl="0" marL="457200" rtl="0" algn="l">
              <a:spcBef>
                <a:spcPts val="600"/>
              </a:spcBef>
              <a:spcAft>
                <a:spcPts val="0"/>
              </a:spcAft>
              <a:buSzPts val="1600"/>
              <a:buChar char="•"/>
            </a:pPr>
            <a:r>
              <a:rPr lang="en"/>
              <a:t>From here, we want to add much more functionality and bring the product “to life.”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p8"/>
          <p:cNvSpPr txBox="1"/>
          <p:nvPr>
            <p:ph idx="4294967295" type="title"/>
          </p:nvPr>
        </p:nvSpPr>
        <p:spPr>
          <a:xfrm>
            <a:off x="0" y="25"/>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Problem Statement</a:t>
            </a:r>
            <a:endParaRPr/>
          </a:p>
        </p:txBody>
      </p:sp>
      <p:sp>
        <p:nvSpPr>
          <p:cNvPr id="39" name="Google Shape;39;p8"/>
          <p:cNvSpPr txBox="1"/>
          <p:nvPr>
            <p:ph idx="4294967295" type="body"/>
          </p:nvPr>
        </p:nvSpPr>
        <p:spPr>
          <a:xfrm>
            <a:off x="311700" y="1152475"/>
            <a:ext cx="5190300" cy="3991200"/>
          </a:xfrm>
          <a:prstGeom prst="rect">
            <a:avLst/>
          </a:prstGeom>
        </p:spPr>
        <p:txBody>
          <a:bodyPr anchorCtr="0" anchor="t" bIns="34275" lIns="68575" spcFirstLastPara="1" rIns="68575" wrap="square" tIns="34275">
            <a:normAutofit/>
          </a:bodyPr>
          <a:lstStyle/>
          <a:p>
            <a:pPr indent="0" lvl="0" marL="0" rtl="0" algn="l">
              <a:spcBef>
                <a:spcPts val="600"/>
              </a:spcBef>
              <a:spcAft>
                <a:spcPts val="0"/>
              </a:spcAft>
              <a:buNone/>
            </a:pPr>
            <a:r>
              <a:rPr lang="en"/>
              <a:t>Buying a home is a stressful and time consuming process with current reality applications specializing niche areas. Our application provides a single interface for each step.</a:t>
            </a:r>
            <a:endParaRPr/>
          </a:p>
          <a:p>
            <a:pPr indent="-330200" lvl="0" marL="457200" rtl="0" algn="l">
              <a:spcBef>
                <a:spcPts val="600"/>
              </a:spcBef>
              <a:spcAft>
                <a:spcPts val="0"/>
              </a:spcAft>
              <a:buSzPts val="1600"/>
              <a:buChar char="•"/>
            </a:pPr>
            <a:r>
              <a:rPr lang="en"/>
              <a:t>User inputs</a:t>
            </a:r>
            <a:endParaRPr/>
          </a:p>
          <a:p>
            <a:pPr indent="-317500" lvl="1" marL="914400" rtl="0" algn="l">
              <a:spcBef>
                <a:spcPts val="300"/>
              </a:spcBef>
              <a:spcAft>
                <a:spcPts val="0"/>
              </a:spcAft>
              <a:buSzPts val="1400"/>
              <a:buChar char="•"/>
            </a:pPr>
            <a:r>
              <a:rPr lang="en"/>
              <a:t>Frequent locations</a:t>
            </a:r>
            <a:endParaRPr/>
          </a:p>
          <a:p>
            <a:pPr indent="-317500" lvl="1" marL="914400" rtl="0" algn="l">
              <a:spcBef>
                <a:spcPts val="300"/>
              </a:spcBef>
              <a:spcAft>
                <a:spcPts val="0"/>
              </a:spcAft>
              <a:buSzPts val="1400"/>
              <a:buChar char="•"/>
            </a:pPr>
            <a:r>
              <a:rPr lang="en"/>
              <a:t>Travel time constraints</a:t>
            </a:r>
            <a:endParaRPr/>
          </a:p>
          <a:p>
            <a:pPr indent="-330200" lvl="0" marL="457200" rtl="0" algn="l">
              <a:spcBef>
                <a:spcPts val="600"/>
              </a:spcBef>
              <a:spcAft>
                <a:spcPts val="0"/>
              </a:spcAft>
              <a:buSzPts val="1600"/>
              <a:buChar char="•"/>
            </a:pPr>
            <a:r>
              <a:rPr lang="en"/>
              <a:t>Heat map generation of ideal areas</a:t>
            </a:r>
            <a:endParaRPr/>
          </a:p>
          <a:p>
            <a:pPr indent="-330200" lvl="0" marL="457200" rtl="0" algn="l">
              <a:spcBef>
                <a:spcPts val="600"/>
              </a:spcBef>
              <a:spcAft>
                <a:spcPts val="0"/>
              </a:spcAft>
              <a:buSzPts val="1600"/>
              <a:buChar char="•"/>
            </a:pPr>
            <a:r>
              <a:rPr lang="en"/>
              <a:t>For sale homes and information</a:t>
            </a:r>
            <a:endParaRPr/>
          </a:p>
          <a:p>
            <a:pPr indent="-330200" lvl="0" marL="457200" rtl="0" algn="l">
              <a:spcBef>
                <a:spcPts val="600"/>
              </a:spcBef>
              <a:spcAft>
                <a:spcPts val="0"/>
              </a:spcAft>
              <a:buSzPts val="1600"/>
              <a:buChar char="•"/>
            </a:pPr>
            <a:r>
              <a:rPr lang="en"/>
              <a:t>Works for businesses as well</a:t>
            </a:r>
            <a:endParaRPr/>
          </a:p>
        </p:txBody>
      </p:sp>
      <p:pic>
        <p:nvPicPr>
          <p:cNvPr id="40" name="Google Shape;40;p8"/>
          <p:cNvPicPr preferRelativeResize="0"/>
          <p:nvPr/>
        </p:nvPicPr>
        <p:blipFill>
          <a:blip r:embed="rId3">
            <a:alphaModFix amt="80000"/>
          </a:blip>
          <a:stretch>
            <a:fillRect/>
          </a:stretch>
        </p:blipFill>
        <p:spPr>
          <a:xfrm>
            <a:off x="5502000" y="25"/>
            <a:ext cx="364200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9"/>
          <p:cNvSpPr txBox="1"/>
          <p:nvPr>
            <p:ph idx="4294967295" type="title"/>
          </p:nvPr>
        </p:nvSpPr>
        <p:spPr>
          <a:xfrm>
            <a:off x="0" y="0"/>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Design Context</a:t>
            </a:r>
            <a:endParaRPr/>
          </a:p>
        </p:txBody>
      </p:sp>
      <p:sp>
        <p:nvSpPr>
          <p:cNvPr id="46" name="Google Shape;46;p9"/>
          <p:cNvSpPr txBox="1"/>
          <p:nvPr>
            <p:ph idx="4294967295" type="body"/>
          </p:nvPr>
        </p:nvSpPr>
        <p:spPr>
          <a:xfrm>
            <a:off x="311700" y="1152475"/>
            <a:ext cx="8520600" cy="3416400"/>
          </a:xfrm>
          <a:prstGeom prst="rect">
            <a:avLst/>
          </a:prstGeom>
        </p:spPr>
        <p:txBody>
          <a:bodyPr anchorCtr="0" anchor="t" bIns="34275" lIns="68575" spcFirstLastPara="1" rIns="68575" wrap="square" tIns="34275">
            <a:normAutofit/>
          </a:bodyPr>
          <a:lstStyle/>
          <a:p>
            <a:pPr indent="0" lvl="0" marL="0" rtl="0" algn="l">
              <a:spcBef>
                <a:spcPts val="1200"/>
              </a:spcBef>
              <a:spcAft>
                <a:spcPts val="0"/>
              </a:spcAft>
              <a:buClr>
                <a:schemeClr val="dk1"/>
              </a:buClr>
              <a:buSzPts val="1100"/>
              <a:buFont typeface="Arial"/>
              <a:buNone/>
            </a:pPr>
            <a:r>
              <a:rPr lang="en">
                <a:solidFill>
                  <a:schemeClr val="dk1"/>
                </a:solidFill>
              </a:rPr>
              <a:t>Our design project is intended to be used by any member of the population that is searching for an ideal area to live in. The application can subsequently find ideal areas for businesses with recurring client models. The community impact of this application offers many benefits to all users: however, it affects lower-income and disabled users the most. The tools provided allow users with limited transportation or need to be within a certain distance from a care facility to better find housing that matches their needs. Our goal for this project is to solve the societal issue of locating housing based on the user's needs.</a:t>
            </a:r>
            <a:endParaRPr sz="2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0"/>
          <p:cNvSpPr txBox="1"/>
          <p:nvPr>
            <p:ph idx="4294967295" type="title"/>
          </p:nvPr>
        </p:nvSpPr>
        <p:spPr>
          <a:xfrm>
            <a:off x="0" y="0"/>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Design Context</a:t>
            </a:r>
            <a:endParaRPr/>
          </a:p>
        </p:txBody>
      </p:sp>
      <p:graphicFrame>
        <p:nvGraphicFramePr>
          <p:cNvPr id="52" name="Google Shape;52;p10"/>
          <p:cNvGraphicFramePr/>
          <p:nvPr/>
        </p:nvGraphicFramePr>
        <p:xfrm>
          <a:off x="3010550" y="0"/>
          <a:ext cx="3000000" cy="3000000"/>
        </p:xfrm>
        <a:graphic>
          <a:graphicData uri="http://schemas.openxmlformats.org/drawingml/2006/table">
            <a:tbl>
              <a:tblPr>
                <a:noFill/>
                <a:tableStyleId>{D7D034BB-9369-44EF-8442-EFF87177ECE5}</a:tableStyleId>
              </a:tblPr>
              <a:tblGrid>
                <a:gridCol w="1752075"/>
                <a:gridCol w="2256875"/>
                <a:gridCol w="2124500"/>
              </a:tblGrid>
              <a:tr h="401500">
                <a:tc>
                  <a:txBody>
                    <a:bodyPr/>
                    <a:lstStyle/>
                    <a:p>
                      <a:pPr indent="0" lvl="0" marL="0" rtl="0" algn="ctr">
                        <a:spcBef>
                          <a:spcPts val="0"/>
                        </a:spcBef>
                        <a:spcAft>
                          <a:spcPts val="0"/>
                        </a:spcAft>
                        <a:buNone/>
                      </a:pPr>
                      <a:r>
                        <a:rPr lang="en"/>
                        <a:t>Area</a:t>
                      </a:r>
                      <a:endParaRPr/>
                    </a:p>
                  </a:txBody>
                  <a:tcPr marT="91425" marB="91425" marR="91425" marL="91425"/>
                </a:tc>
                <a:tc>
                  <a:txBody>
                    <a:bodyPr/>
                    <a:lstStyle/>
                    <a:p>
                      <a:pPr indent="0" lvl="0" marL="0" rtl="0" algn="ctr">
                        <a:spcBef>
                          <a:spcPts val="0"/>
                        </a:spcBef>
                        <a:spcAft>
                          <a:spcPts val="0"/>
                        </a:spcAft>
                        <a:buNone/>
                      </a:pPr>
                      <a:r>
                        <a:rPr lang="en"/>
                        <a:t>Description</a:t>
                      </a:r>
                      <a:endParaRPr/>
                    </a:p>
                  </a:txBody>
                  <a:tcPr marT="91425" marB="91425" marR="91425" marL="91425"/>
                </a:tc>
                <a:tc>
                  <a:txBody>
                    <a:bodyPr/>
                    <a:lstStyle/>
                    <a:p>
                      <a:pPr indent="0" lvl="0" marL="0" rtl="0" algn="ctr">
                        <a:spcBef>
                          <a:spcPts val="0"/>
                        </a:spcBef>
                        <a:spcAft>
                          <a:spcPts val="0"/>
                        </a:spcAft>
                        <a:buNone/>
                      </a:pPr>
                      <a:r>
                        <a:rPr lang="en"/>
                        <a:t>Examples</a:t>
                      </a:r>
                      <a:endParaRPr/>
                    </a:p>
                  </a:txBody>
                  <a:tcPr marT="91425" marB="91425" marR="91425" marL="91425"/>
                </a:tc>
              </a:tr>
              <a:tr h="1360475">
                <a:tc>
                  <a:txBody>
                    <a:bodyPr/>
                    <a:lstStyle/>
                    <a:p>
                      <a:pPr indent="0" lvl="0" marL="0" rtl="0" algn="l">
                        <a:lnSpc>
                          <a:spcPct val="115000"/>
                        </a:lnSpc>
                        <a:spcBef>
                          <a:spcPts val="1200"/>
                        </a:spcBef>
                        <a:spcAft>
                          <a:spcPts val="1200"/>
                        </a:spcAft>
                        <a:buClr>
                          <a:schemeClr val="dk1"/>
                        </a:buClr>
                        <a:buSzPts val="1100"/>
                        <a:buFont typeface="Arial"/>
                        <a:buNone/>
                      </a:pPr>
                      <a:r>
                        <a:rPr lang="en" sz="900">
                          <a:solidFill>
                            <a:schemeClr val="dk1"/>
                          </a:solidFill>
                          <a:latin typeface="Open Sans"/>
                          <a:ea typeface="Open Sans"/>
                          <a:cs typeface="Open Sans"/>
                          <a:sym typeface="Open Sans"/>
                        </a:rPr>
                        <a:t>Public health, safety, and welfare</a:t>
                      </a:r>
                      <a:endParaRPr sz="1300">
                        <a:latin typeface="Open Sans"/>
                        <a:ea typeface="Open Sans"/>
                        <a:cs typeface="Open Sans"/>
                        <a:sym typeface="Open Sans"/>
                      </a:endParaRPr>
                    </a:p>
                  </a:txBody>
                  <a:tcPr marT="91425" marB="91425" marR="91425" marL="91425"/>
                </a:tc>
                <a:tc>
                  <a:txBody>
                    <a:bodyPr/>
                    <a:lstStyle/>
                    <a:p>
                      <a:pPr indent="0" lvl="0" marL="0" rtl="0" algn="l">
                        <a:lnSpc>
                          <a:spcPct val="115000"/>
                        </a:lnSpc>
                        <a:spcBef>
                          <a:spcPts val="1200"/>
                        </a:spcBef>
                        <a:spcAft>
                          <a:spcPts val="1200"/>
                        </a:spcAft>
                        <a:buClr>
                          <a:schemeClr val="dk1"/>
                        </a:buClr>
                        <a:buSzPts val="1100"/>
                        <a:buFont typeface="Arial"/>
                        <a:buNone/>
                      </a:pPr>
                      <a:r>
                        <a:rPr lang="en" sz="900">
                          <a:solidFill>
                            <a:schemeClr val="dk1"/>
                          </a:solidFill>
                          <a:latin typeface="Open Sans"/>
                          <a:ea typeface="Open Sans"/>
                          <a:cs typeface="Open Sans"/>
                          <a:sym typeface="Open Sans"/>
                        </a:rPr>
                        <a:t>Low-income and disabled users will be empowered to locate housing that matches their needs. </a:t>
                      </a:r>
                      <a:endParaRPr sz="1300">
                        <a:latin typeface="Open Sans"/>
                        <a:ea typeface="Open Sans"/>
                        <a:cs typeface="Open Sans"/>
                        <a:sym typeface="Open Sans"/>
                      </a:endParaRPr>
                    </a:p>
                  </a:txBody>
                  <a:tcPr marT="91425" marB="91425" marR="91425" marL="91425"/>
                </a:tc>
                <a:tc>
                  <a:txBody>
                    <a:bodyPr/>
                    <a:lstStyle/>
                    <a:p>
                      <a:pPr indent="0" lvl="0" marL="0" rtl="0" algn="l">
                        <a:lnSpc>
                          <a:spcPct val="115000"/>
                        </a:lnSpc>
                        <a:spcBef>
                          <a:spcPts val="120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Low-income users can find housing near public transportation or their worksite, helping with transportation costs.</a:t>
                      </a:r>
                      <a:endParaRPr sz="900">
                        <a:solidFill>
                          <a:schemeClr val="dk1"/>
                        </a:solidFill>
                        <a:latin typeface="Open Sans"/>
                        <a:ea typeface="Open Sans"/>
                        <a:cs typeface="Open Sans"/>
                        <a:sym typeface="Open Sans"/>
                      </a:endParaRPr>
                    </a:p>
                    <a:p>
                      <a:pPr indent="0" lvl="0" marL="0" rtl="0" algn="l">
                        <a:lnSpc>
                          <a:spcPct val="115000"/>
                        </a:lnSpc>
                        <a:spcBef>
                          <a:spcPts val="1200"/>
                        </a:spcBef>
                        <a:spcAft>
                          <a:spcPts val="1200"/>
                        </a:spcAft>
                        <a:buClr>
                          <a:schemeClr val="dk1"/>
                        </a:buClr>
                        <a:buSzPts val="1100"/>
                        <a:buFont typeface="Arial"/>
                        <a:buNone/>
                      </a:pPr>
                      <a:r>
                        <a:rPr lang="en" sz="900">
                          <a:solidFill>
                            <a:schemeClr val="dk1"/>
                          </a:solidFill>
                          <a:latin typeface="Open Sans"/>
                          <a:ea typeface="Open Sans"/>
                          <a:cs typeface="Open Sans"/>
                          <a:sym typeface="Open Sans"/>
                        </a:rPr>
                        <a:t>Disabled users can find housing near care centers or resources in case of emergencies.</a:t>
                      </a:r>
                      <a:endParaRPr sz="1300">
                        <a:latin typeface="Open Sans"/>
                        <a:ea typeface="Open Sans"/>
                        <a:cs typeface="Open Sans"/>
                        <a:sym typeface="Open Sans"/>
                      </a:endParaRPr>
                    </a:p>
                  </a:txBody>
                  <a:tcPr marT="91425" marB="91425" marR="91425" marL="91425"/>
                </a:tc>
              </a:tr>
              <a:tr h="760600">
                <a:tc>
                  <a:txBody>
                    <a:bodyPr/>
                    <a:lstStyle/>
                    <a:p>
                      <a:pPr indent="0" lvl="0" marL="0" rtl="0" algn="l">
                        <a:lnSpc>
                          <a:spcPct val="115000"/>
                        </a:lnSpc>
                        <a:spcBef>
                          <a:spcPts val="1200"/>
                        </a:spcBef>
                        <a:spcAft>
                          <a:spcPts val="1200"/>
                        </a:spcAft>
                        <a:buClr>
                          <a:schemeClr val="dk1"/>
                        </a:buClr>
                        <a:buSzPts val="1100"/>
                        <a:buFont typeface="Arial"/>
                        <a:buNone/>
                      </a:pPr>
                      <a:r>
                        <a:rPr lang="en" sz="900">
                          <a:solidFill>
                            <a:schemeClr val="dk1"/>
                          </a:solidFill>
                          <a:latin typeface="Open Sans"/>
                          <a:ea typeface="Open Sans"/>
                          <a:cs typeface="Open Sans"/>
                          <a:sym typeface="Open Sans"/>
                        </a:rPr>
                        <a:t>Global, cultural, and social</a:t>
                      </a:r>
                      <a:endParaRPr sz="1300">
                        <a:latin typeface="Open Sans"/>
                        <a:ea typeface="Open Sans"/>
                        <a:cs typeface="Open Sans"/>
                        <a:sym typeface="Open Sans"/>
                      </a:endParaRPr>
                    </a:p>
                  </a:txBody>
                  <a:tcPr marT="91425" marB="91425" marR="91425" marL="91425"/>
                </a:tc>
                <a:tc>
                  <a:txBody>
                    <a:bodyPr/>
                    <a:lstStyle/>
                    <a:p>
                      <a:pPr indent="0" lvl="0" marL="0" rtl="0" algn="l">
                        <a:lnSpc>
                          <a:spcPct val="115000"/>
                        </a:lnSpc>
                        <a:spcBef>
                          <a:spcPts val="1200"/>
                        </a:spcBef>
                        <a:spcAft>
                          <a:spcPts val="1200"/>
                        </a:spcAft>
                        <a:buClr>
                          <a:schemeClr val="dk1"/>
                        </a:buClr>
                        <a:buSzPts val="1100"/>
                        <a:buFont typeface="Arial"/>
                        <a:buNone/>
                      </a:pPr>
                      <a:r>
                        <a:rPr lang="en" sz="900">
                          <a:solidFill>
                            <a:schemeClr val="dk1"/>
                          </a:solidFill>
                          <a:latin typeface="Open Sans"/>
                          <a:ea typeface="Open Sans"/>
                          <a:cs typeface="Open Sans"/>
                          <a:sym typeface="Open Sans"/>
                        </a:rPr>
                        <a:t>This application is not geared toward any social community. It is designed to be useable for any member of the population.</a:t>
                      </a:r>
                      <a:endParaRPr sz="1300">
                        <a:latin typeface="Open Sans"/>
                        <a:ea typeface="Open Sans"/>
                        <a:cs typeface="Open Sans"/>
                        <a:sym typeface="Open Sans"/>
                      </a:endParaRPr>
                    </a:p>
                  </a:txBody>
                  <a:tcPr marT="91425" marB="91425" marR="91425" marL="91425"/>
                </a:tc>
                <a:tc>
                  <a:txBody>
                    <a:bodyPr/>
                    <a:lstStyle/>
                    <a:p>
                      <a:pPr indent="0" lvl="0" marL="0" rtl="0" algn="l">
                        <a:lnSpc>
                          <a:spcPct val="115000"/>
                        </a:lnSpc>
                        <a:spcBef>
                          <a:spcPts val="1200"/>
                        </a:spcBef>
                        <a:spcAft>
                          <a:spcPts val="1200"/>
                        </a:spcAft>
                        <a:buClr>
                          <a:schemeClr val="dk1"/>
                        </a:buClr>
                        <a:buSzPts val="1100"/>
                        <a:buFont typeface="Arial"/>
                        <a:buNone/>
                      </a:pPr>
                      <a:r>
                        <a:rPr lang="en" sz="900">
                          <a:solidFill>
                            <a:schemeClr val="dk1"/>
                          </a:solidFill>
                          <a:latin typeface="Open Sans"/>
                          <a:ea typeface="Open Sans"/>
                          <a:cs typeface="Open Sans"/>
                          <a:sym typeface="Open Sans"/>
                        </a:rPr>
                        <a:t>No code of ethics will be violated with this application.</a:t>
                      </a:r>
                      <a:endParaRPr sz="1300">
                        <a:latin typeface="Open Sans"/>
                        <a:ea typeface="Open Sans"/>
                        <a:cs typeface="Open Sans"/>
                        <a:sym typeface="Open Sans"/>
                      </a:endParaRPr>
                    </a:p>
                  </a:txBody>
                  <a:tcPr marT="91425" marB="91425" marR="91425" marL="91425"/>
                </a:tc>
              </a:tr>
              <a:tr h="694925">
                <a:tc>
                  <a:txBody>
                    <a:bodyPr/>
                    <a:lstStyle/>
                    <a:p>
                      <a:pPr indent="0" lvl="0" marL="0" rtl="0" algn="l">
                        <a:lnSpc>
                          <a:spcPct val="115000"/>
                        </a:lnSpc>
                        <a:spcBef>
                          <a:spcPts val="1200"/>
                        </a:spcBef>
                        <a:spcAft>
                          <a:spcPts val="1200"/>
                        </a:spcAft>
                        <a:buClr>
                          <a:schemeClr val="dk1"/>
                        </a:buClr>
                        <a:buSzPts val="1100"/>
                        <a:buFont typeface="Arial"/>
                        <a:buNone/>
                      </a:pPr>
                      <a:r>
                        <a:rPr lang="en" sz="900">
                          <a:solidFill>
                            <a:schemeClr val="dk1"/>
                          </a:solidFill>
                          <a:latin typeface="Open Sans"/>
                          <a:ea typeface="Open Sans"/>
                          <a:cs typeface="Open Sans"/>
                          <a:sym typeface="Open Sans"/>
                        </a:rPr>
                        <a:t>Environmental</a:t>
                      </a:r>
                      <a:endParaRPr sz="1300">
                        <a:latin typeface="Open Sans"/>
                        <a:ea typeface="Open Sans"/>
                        <a:cs typeface="Open Sans"/>
                        <a:sym typeface="Open Sans"/>
                      </a:endParaRPr>
                    </a:p>
                  </a:txBody>
                  <a:tcPr marT="91425" marB="91425" marR="91425" marL="91425"/>
                </a:tc>
                <a:tc>
                  <a:txBody>
                    <a:bodyPr/>
                    <a:lstStyle/>
                    <a:p>
                      <a:pPr indent="0" lvl="0" marL="0" rtl="0" algn="l">
                        <a:lnSpc>
                          <a:spcPct val="115000"/>
                        </a:lnSpc>
                        <a:spcBef>
                          <a:spcPts val="1200"/>
                        </a:spcBef>
                        <a:spcAft>
                          <a:spcPts val="1200"/>
                        </a:spcAft>
                        <a:buClr>
                          <a:schemeClr val="dk1"/>
                        </a:buClr>
                        <a:buSzPts val="1100"/>
                        <a:buFont typeface="Arial"/>
                        <a:buNone/>
                      </a:pPr>
                      <a:r>
                        <a:rPr lang="en" sz="900">
                          <a:solidFill>
                            <a:schemeClr val="dk1"/>
                          </a:solidFill>
                          <a:latin typeface="Open Sans"/>
                          <a:ea typeface="Open Sans"/>
                          <a:cs typeface="Open Sans"/>
                          <a:sym typeface="Open Sans"/>
                        </a:rPr>
                        <a:t>This is a software-only project that produces no environmental impact</a:t>
                      </a:r>
                      <a:endParaRPr sz="1300">
                        <a:latin typeface="Open Sans"/>
                        <a:ea typeface="Open Sans"/>
                        <a:cs typeface="Open Sans"/>
                        <a:sym typeface="Open Sans"/>
                      </a:endParaRPr>
                    </a:p>
                  </a:txBody>
                  <a:tcPr marT="91425" marB="91425" marR="91425" marL="91425"/>
                </a:tc>
                <a:tc>
                  <a:txBody>
                    <a:bodyPr/>
                    <a:lstStyle/>
                    <a:p>
                      <a:pPr indent="0" lvl="0" marL="0" rtl="0" algn="l">
                        <a:lnSpc>
                          <a:spcPct val="115000"/>
                        </a:lnSpc>
                        <a:spcBef>
                          <a:spcPts val="1200"/>
                        </a:spcBef>
                        <a:spcAft>
                          <a:spcPts val="1200"/>
                        </a:spcAft>
                        <a:buClr>
                          <a:schemeClr val="dk1"/>
                        </a:buClr>
                        <a:buSzPts val="1100"/>
                        <a:buFont typeface="Arial"/>
                        <a:buNone/>
                      </a:pPr>
                      <a:r>
                        <a:rPr lang="en" sz="900">
                          <a:solidFill>
                            <a:schemeClr val="dk1"/>
                          </a:solidFill>
                          <a:latin typeface="Open Sans"/>
                          <a:ea typeface="Open Sans"/>
                          <a:cs typeface="Open Sans"/>
                          <a:sym typeface="Open Sans"/>
                        </a:rPr>
                        <a:t>Because this project is meant to replace current applications, no extra energy will be spent.</a:t>
                      </a:r>
                      <a:endParaRPr sz="1300">
                        <a:latin typeface="Open Sans"/>
                        <a:ea typeface="Open Sans"/>
                        <a:cs typeface="Open Sans"/>
                        <a:sym typeface="Open Sans"/>
                      </a:endParaRPr>
                    </a:p>
                  </a:txBody>
                  <a:tcPr marT="91425" marB="91425" marR="91425" marL="91425"/>
                </a:tc>
              </a:tr>
              <a:tr h="1784300">
                <a:tc>
                  <a:txBody>
                    <a:bodyPr/>
                    <a:lstStyle/>
                    <a:p>
                      <a:pPr indent="0" lvl="0" marL="0" rtl="0" algn="l">
                        <a:lnSpc>
                          <a:spcPct val="115000"/>
                        </a:lnSpc>
                        <a:spcBef>
                          <a:spcPts val="1200"/>
                        </a:spcBef>
                        <a:spcAft>
                          <a:spcPts val="1200"/>
                        </a:spcAft>
                        <a:buClr>
                          <a:schemeClr val="dk1"/>
                        </a:buClr>
                        <a:buSzPts val="1100"/>
                        <a:buFont typeface="Arial"/>
                        <a:buNone/>
                      </a:pPr>
                      <a:r>
                        <a:rPr lang="en" sz="900">
                          <a:solidFill>
                            <a:schemeClr val="dk1"/>
                          </a:solidFill>
                          <a:latin typeface="Open Sans"/>
                          <a:ea typeface="Open Sans"/>
                          <a:cs typeface="Open Sans"/>
                          <a:sym typeface="Open Sans"/>
                        </a:rPr>
                        <a:t>Economic</a:t>
                      </a:r>
                      <a:endParaRPr sz="1300">
                        <a:latin typeface="Open Sans"/>
                        <a:ea typeface="Open Sans"/>
                        <a:cs typeface="Open Sans"/>
                        <a:sym typeface="Open Sans"/>
                      </a:endParaRPr>
                    </a:p>
                  </a:txBody>
                  <a:tcPr marT="91425" marB="91425" marR="91425" marL="91425"/>
                </a:tc>
                <a:tc>
                  <a:txBody>
                    <a:bodyPr/>
                    <a:lstStyle/>
                    <a:p>
                      <a:pPr indent="0" lvl="0" marL="0" rtl="0" algn="l">
                        <a:lnSpc>
                          <a:spcPct val="115000"/>
                        </a:lnSpc>
                        <a:spcBef>
                          <a:spcPts val="120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Private: Users will be empowered to find ideal living locations that will ease their day-to-day spending.</a:t>
                      </a:r>
                      <a:endParaRPr sz="900">
                        <a:solidFill>
                          <a:schemeClr val="dk1"/>
                        </a:solidFill>
                        <a:latin typeface="Open Sans"/>
                        <a:ea typeface="Open Sans"/>
                        <a:cs typeface="Open Sans"/>
                        <a:sym typeface="Open Sans"/>
                      </a:endParaRPr>
                    </a:p>
                    <a:p>
                      <a:pPr indent="0" lvl="0" marL="0" rtl="0" algn="l">
                        <a:lnSpc>
                          <a:spcPct val="115000"/>
                        </a:lnSpc>
                        <a:spcBef>
                          <a:spcPts val="1200"/>
                        </a:spcBef>
                        <a:spcAft>
                          <a:spcPts val="1200"/>
                        </a:spcAft>
                        <a:buClr>
                          <a:schemeClr val="dk1"/>
                        </a:buClr>
                        <a:buSzPts val="1100"/>
                        <a:buFont typeface="Arial"/>
                        <a:buNone/>
                      </a:pPr>
                      <a:r>
                        <a:rPr lang="en" sz="900">
                          <a:solidFill>
                            <a:schemeClr val="dk1"/>
                          </a:solidFill>
                          <a:latin typeface="Open Sans"/>
                          <a:ea typeface="Open Sans"/>
                          <a:cs typeface="Open Sans"/>
                          <a:sym typeface="Open Sans"/>
                        </a:rPr>
                        <a:t>Commercial: Users will be able to expand or relocate to areas that are more convenient for their clients</a:t>
                      </a:r>
                      <a:endParaRPr sz="1300">
                        <a:latin typeface="Open Sans"/>
                        <a:ea typeface="Open Sans"/>
                        <a:cs typeface="Open Sans"/>
                        <a:sym typeface="Open Sans"/>
                      </a:endParaRPr>
                    </a:p>
                  </a:txBody>
                  <a:tcPr marT="91425" marB="91425" marR="91425" marL="91425"/>
                </a:tc>
                <a:tc>
                  <a:txBody>
                    <a:bodyPr/>
                    <a:lstStyle/>
                    <a:p>
                      <a:pPr indent="0" lvl="0" marL="0" rtl="0" algn="l">
                        <a:lnSpc>
                          <a:spcPct val="115000"/>
                        </a:lnSpc>
                        <a:spcBef>
                          <a:spcPts val="120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Private: Employees can live closer to their employer, saving on transportation costs.</a:t>
                      </a:r>
                      <a:endParaRPr sz="900">
                        <a:solidFill>
                          <a:schemeClr val="dk1"/>
                        </a:solidFill>
                        <a:latin typeface="Open Sans"/>
                        <a:ea typeface="Open Sans"/>
                        <a:cs typeface="Open Sans"/>
                        <a:sym typeface="Open Sans"/>
                      </a:endParaRPr>
                    </a:p>
                    <a:p>
                      <a:pPr indent="0" lvl="0" marL="0" rtl="0" algn="l">
                        <a:lnSpc>
                          <a:spcPct val="115000"/>
                        </a:lnSpc>
                        <a:spcBef>
                          <a:spcPts val="1200"/>
                        </a:spcBef>
                        <a:spcAft>
                          <a:spcPts val="1200"/>
                        </a:spcAft>
                        <a:buClr>
                          <a:schemeClr val="dk1"/>
                        </a:buClr>
                        <a:buSzPts val="1100"/>
                        <a:buFont typeface="Arial"/>
                        <a:buNone/>
                      </a:pPr>
                      <a:r>
                        <a:rPr lang="en" sz="900">
                          <a:solidFill>
                            <a:schemeClr val="dk1"/>
                          </a:solidFill>
                          <a:latin typeface="Open Sans"/>
                          <a:ea typeface="Open Sans"/>
                          <a:cs typeface="Open Sans"/>
                          <a:sym typeface="Open Sans"/>
                        </a:rPr>
                        <a:t>Commercial: Small businesses with a dedicated clientele can move locations and maintain the same average commute for customers (i.e., dentists, day-cares, and family docs</a:t>
                      </a:r>
                      <a:endParaRPr sz="1300">
                        <a:latin typeface="Open Sans"/>
                        <a:ea typeface="Open Sans"/>
                        <a:cs typeface="Open Sans"/>
                        <a:sym typeface="Open Sans"/>
                      </a:endParaRPr>
                    </a:p>
                  </a:txBody>
                  <a:tcPr marT="91425" marB="91425" marR="91425" marL="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1"/>
          <p:cNvSpPr txBox="1"/>
          <p:nvPr>
            <p:ph idx="4294967295" type="title"/>
          </p:nvPr>
        </p:nvSpPr>
        <p:spPr>
          <a:xfrm>
            <a:off x="0" y="0"/>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Design Context - User Needs</a:t>
            </a:r>
            <a:endParaRPr/>
          </a:p>
        </p:txBody>
      </p:sp>
      <p:sp>
        <p:nvSpPr>
          <p:cNvPr id="58" name="Google Shape;58;p11"/>
          <p:cNvSpPr txBox="1"/>
          <p:nvPr>
            <p:ph idx="4294967295" type="body"/>
          </p:nvPr>
        </p:nvSpPr>
        <p:spPr>
          <a:xfrm>
            <a:off x="311700" y="1152475"/>
            <a:ext cx="8520600" cy="3416400"/>
          </a:xfrm>
          <a:prstGeom prst="rect">
            <a:avLst/>
          </a:prstGeom>
        </p:spPr>
        <p:txBody>
          <a:bodyPr anchorCtr="0" anchor="t" bIns="34275" lIns="68575" spcFirstLastPara="1" rIns="68575" wrap="square" tIns="34275">
            <a:normAutofit/>
          </a:bodyPr>
          <a:lstStyle/>
          <a:p>
            <a:pPr indent="0" lvl="0" marL="0" rtl="0" algn="l">
              <a:spcBef>
                <a:spcPts val="1200"/>
              </a:spcBef>
              <a:spcAft>
                <a:spcPts val="0"/>
              </a:spcAft>
              <a:buNone/>
            </a:pPr>
            <a:r>
              <a:rPr lang="en"/>
              <a:t>Home buyers </a:t>
            </a:r>
            <a:r>
              <a:rPr lang="en">
                <a:solidFill>
                  <a:schemeClr val="accent1"/>
                </a:solidFill>
              </a:rPr>
              <a:t>need</a:t>
            </a:r>
            <a:r>
              <a:rPr lang="en"/>
              <a:t> a way to search for ideal areas to live and see the properties available in those areas because current applications fail to provide adequate search customization.</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Businesses </a:t>
            </a:r>
            <a:r>
              <a:rPr lang="en">
                <a:solidFill>
                  <a:schemeClr val="accent1"/>
                </a:solidFill>
              </a:rPr>
              <a:t>need</a:t>
            </a:r>
            <a:r>
              <a:rPr lang="en"/>
              <a:t> a way to ensure they are relocating or expanding to an area their clients will be satisfied with because long commutes or inopportune areas may cause </a:t>
            </a:r>
            <a:r>
              <a:rPr lang="en"/>
              <a:t>undue</a:t>
            </a:r>
            <a:r>
              <a:rPr lang="en"/>
              <a:t> hardships for their clientele or revenue loss.</a:t>
            </a:r>
            <a:endParaRPr sz="2600"/>
          </a:p>
          <a:p>
            <a:pPr indent="0" lvl="0" marL="0" rtl="0" algn="l">
              <a:spcBef>
                <a:spcPts val="1200"/>
              </a:spcBef>
              <a:spcAft>
                <a:spcPts val="0"/>
              </a:spcAft>
              <a:buClr>
                <a:schemeClr val="dk1"/>
              </a:buClr>
              <a:buSzPts val="1100"/>
              <a:buFont typeface="Arial"/>
              <a:buNone/>
            </a:pPr>
            <a:r>
              <a:t/>
            </a:r>
            <a:endParaRPr>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2"/>
          <p:cNvSpPr txBox="1"/>
          <p:nvPr>
            <p:ph idx="4294967295" type="title"/>
          </p:nvPr>
        </p:nvSpPr>
        <p:spPr>
          <a:xfrm>
            <a:off x="0" y="0"/>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Design Exploration</a:t>
            </a:r>
            <a:endParaRPr/>
          </a:p>
        </p:txBody>
      </p:sp>
      <p:sp>
        <p:nvSpPr>
          <p:cNvPr id="64" name="Google Shape;64;p12"/>
          <p:cNvSpPr txBox="1"/>
          <p:nvPr>
            <p:ph idx="4294967295" type="body"/>
          </p:nvPr>
        </p:nvSpPr>
        <p:spPr>
          <a:xfrm>
            <a:off x="311700" y="1152475"/>
            <a:ext cx="8520600" cy="3416400"/>
          </a:xfrm>
          <a:prstGeom prst="rect">
            <a:avLst/>
          </a:prstGeom>
        </p:spPr>
        <p:txBody>
          <a:bodyPr anchorCtr="0" anchor="t" bIns="34275" lIns="68575" spcFirstLastPara="1" rIns="68575" wrap="square" tIns="34275">
            <a:normAutofit/>
          </a:bodyPr>
          <a:lstStyle/>
          <a:p>
            <a:pPr indent="-330200" lvl="0" marL="457200" rtl="0" algn="l">
              <a:spcBef>
                <a:spcPts val="600"/>
              </a:spcBef>
              <a:spcAft>
                <a:spcPts val="0"/>
              </a:spcAft>
              <a:buSzPts val="1600"/>
              <a:buChar char="•"/>
            </a:pPr>
            <a:r>
              <a:rPr lang="en"/>
              <a:t>Close work with our advisor/client</a:t>
            </a:r>
            <a:endParaRPr/>
          </a:p>
          <a:p>
            <a:pPr indent="-317500" lvl="1" marL="914400" rtl="0" algn="l">
              <a:spcBef>
                <a:spcPts val="300"/>
              </a:spcBef>
              <a:spcAft>
                <a:spcPts val="0"/>
              </a:spcAft>
              <a:buSzPts val="1400"/>
              <a:buChar char="•"/>
            </a:pPr>
            <a:r>
              <a:rPr lang="en"/>
              <a:t>Brainstorming</a:t>
            </a:r>
            <a:r>
              <a:rPr lang="en"/>
              <a:t>, Mind mapping, and other techniques used to determine best way to put </a:t>
            </a:r>
            <a:r>
              <a:rPr lang="en"/>
              <a:t>suggestions</a:t>
            </a:r>
            <a:r>
              <a:rPr lang="en"/>
              <a:t> to life</a:t>
            </a:r>
            <a:endParaRPr/>
          </a:p>
          <a:p>
            <a:pPr indent="-330200" lvl="0" marL="457200" rtl="0" algn="l">
              <a:spcBef>
                <a:spcPts val="600"/>
              </a:spcBef>
              <a:spcAft>
                <a:spcPts val="0"/>
              </a:spcAft>
              <a:buSzPts val="1600"/>
              <a:buChar char="•"/>
            </a:pPr>
            <a:r>
              <a:rPr lang="en"/>
              <a:t>User research will be our best option moving forward</a:t>
            </a:r>
            <a:endParaRPr/>
          </a:p>
          <a:p>
            <a:pPr indent="-330200" lvl="0" marL="457200" rtl="0" algn="l">
              <a:spcBef>
                <a:spcPts val="600"/>
              </a:spcBef>
              <a:spcAft>
                <a:spcPts val="0"/>
              </a:spcAft>
              <a:buSzPts val="1600"/>
              <a:buChar char="•"/>
            </a:pPr>
            <a:r>
              <a:rPr lang="en"/>
              <a:t>Minimalist design with easy navigation, clear typography, and easy readability.</a:t>
            </a:r>
            <a:endParaRPr/>
          </a:p>
          <a:p>
            <a:pPr indent="-330200" lvl="0" marL="457200" rtl="0" algn="l">
              <a:spcBef>
                <a:spcPts val="600"/>
              </a:spcBef>
              <a:spcAft>
                <a:spcPts val="0"/>
              </a:spcAft>
              <a:buSzPts val="1600"/>
              <a:buChar char="•"/>
            </a:pPr>
            <a:r>
              <a:rPr lang="en"/>
              <a:t>Provide a clean and organized interface</a:t>
            </a:r>
            <a:endParaRPr/>
          </a:p>
          <a:p>
            <a:pPr indent="-330200" lvl="0" marL="457200" rtl="0" algn="l">
              <a:spcBef>
                <a:spcPts val="600"/>
              </a:spcBef>
              <a:spcAft>
                <a:spcPts val="0"/>
              </a:spcAft>
              <a:buSzPts val="1600"/>
              <a:buChar char="•"/>
            </a:pPr>
            <a:r>
              <a:rPr lang="en"/>
              <a:t>Send the “rough draft” website out to gather insights </a:t>
            </a:r>
            <a:endParaRPr/>
          </a:p>
          <a:p>
            <a:pPr indent="-317500" lvl="1" marL="914400" rtl="0" algn="l">
              <a:spcBef>
                <a:spcPts val="300"/>
              </a:spcBef>
              <a:spcAft>
                <a:spcPts val="0"/>
              </a:spcAft>
              <a:buSzPts val="1400"/>
              <a:buChar char="•"/>
            </a:pPr>
            <a:r>
              <a:rPr lang="en"/>
              <a:t>Google survey</a:t>
            </a:r>
            <a:endParaRPr/>
          </a:p>
          <a:p>
            <a:pPr indent="-330200" lvl="0" marL="457200" rtl="0" algn="l">
              <a:spcBef>
                <a:spcPts val="600"/>
              </a:spcBef>
              <a:spcAft>
                <a:spcPts val="0"/>
              </a:spcAft>
              <a:buSzPts val="1600"/>
              <a:buChar char="•"/>
            </a:pPr>
            <a:r>
              <a:rPr lang="en"/>
              <a:t>User focused</a:t>
            </a:r>
            <a:endParaRPr/>
          </a:p>
          <a:p>
            <a:pPr indent="-317500" lvl="1" marL="914400" rtl="0" algn="l">
              <a:spcBef>
                <a:spcPts val="300"/>
              </a:spcBef>
              <a:spcAft>
                <a:spcPts val="0"/>
              </a:spcAft>
              <a:buSzPts val="1400"/>
              <a:buChar char="•"/>
            </a:pPr>
            <a:r>
              <a:rPr lang="en"/>
              <a:t>Users input their preferences; we do the calculations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3"/>
          <p:cNvSpPr txBox="1"/>
          <p:nvPr>
            <p:ph idx="4294967295" type="title"/>
          </p:nvPr>
        </p:nvSpPr>
        <p:spPr>
          <a:xfrm>
            <a:off x="0" y="0"/>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Proposed Design</a:t>
            </a:r>
            <a:endParaRPr/>
          </a:p>
        </p:txBody>
      </p:sp>
      <p:sp>
        <p:nvSpPr>
          <p:cNvPr id="70" name="Google Shape;70;p13"/>
          <p:cNvSpPr txBox="1"/>
          <p:nvPr>
            <p:ph idx="4294967295" type="body"/>
          </p:nvPr>
        </p:nvSpPr>
        <p:spPr>
          <a:xfrm>
            <a:off x="311700" y="1225225"/>
            <a:ext cx="2528400" cy="3354000"/>
          </a:xfrm>
          <a:prstGeom prst="rect">
            <a:avLst/>
          </a:prstGeom>
        </p:spPr>
        <p:txBody>
          <a:bodyPr anchorCtr="0" anchor="t" bIns="34275" lIns="68575" spcFirstLastPara="1" rIns="68575" wrap="square" tIns="34275">
            <a:normAutofit/>
          </a:bodyPr>
          <a:lstStyle/>
          <a:p>
            <a:pPr indent="0" lvl="0" marL="0" rtl="0" algn="l">
              <a:spcBef>
                <a:spcPts val="600"/>
              </a:spcBef>
              <a:spcAft>
                <a:spcPts val="0"/>
              </a:spcAft>
              <a:buNone/>
            </a:pPr>
            <a:r>
              <a:rPr lang="en"/>
              <a:t>The first </a:t>
            </a:r>
            <a:r>
              <a:rPr lang="en"/>
              <a:t>iteration of our design is focused on a simple user experience to ensure functionality.</a:t>
            </a:r>
            <a:endParaRPr/>
          </a:p>
          <a:p>
            <a:pPr indent="0" lvl="0" marL="0" rtl="0" algn="l">
              <a:spcBef>
                <a:spcPts val="600"/>
              </a:spcBef>
              <a:spcAft>
                <a:spcPts val="0"/>
              </a:spcAft>
              <a:buNone/>
            </a:pPr>
            <a:r>
              <a:rPr lang="en"/>
              <a:t>Our design takes user inputed locations and returns ideal areas of live within a predefined commute time.</a:t>
            </a:r>
            <a:endParaRPr/>
          </a:p>
        </p:txBody>
      </p:sp>
      <p:pic>
        <p:nvPicPr>
          <p:cNvPr id="71" name="Google Shape;71;p13"/>
          <p:cNvPicPr preferRelativeResize="0"/>
          <p:nvPr/>
        </p:nvPicPr>
        <p:blipFill>
          <a:blip r:embed="rId3">
            <a:alphaModFix/>
          </a:blip>
          <a:stretch>
            <a:fillRect/>
          </a:stretch>
        </p:blipFill>
        <p:spPr>
          <a:xfrm>
            <a:off x="2840100" y="1225225"/>
            <a:ext cx="6303901" cy="32024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4"/>
          <p:cNvSpPr txBox="1"/>
          <p:nvPr>
            <p:ph idx="4294967295" type="title"/>
          </p:nvPr>
        </p:nvSpPr>
        <p:spPr>
          <a:xfrm>
            <a:off x="0" y="0"/>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Proposed Design</a:t>
            </a:r>
            <a:endParaRPr/>
          </a:p>
        </p:txBody>
      </p:sp>
      <p:sp>
        <p:nvSpPr>
          <p:cNvPr id="77" name="Google Shape;77;p14"/>
          <p:cNvSpPr txBox="1"/>
          <p:nvPr>
            <p:ph idx="4294967295" type="body"/>
          </p:nvPr>
        </p:nvSpPr>
        <p:spPr>
          <a:xfrm>
            <a:off x="311700" y="1225225"/>
            <a:ext cx="2888700" cy="3354000"/>
          </a:xfrm>
          <a:prstGeom prst="rect">
            <a:avLst/>
          </a:prstGeom>
        </p:spPr>
        <p:txBody>
          <a:bodyPr anchorCtr="0" anchor="t" bIns="34275" lIns="68575" spcFirstLastPara="1" rIns="68575" wrap="square" tIns="34275">
            <a:normAutofit/>
          </a:bodyPr>
          <a:lstStyle/>
          <a:p>
            <a:pPr indent="-330200" lvl="0" marL="457200" rtl="0" algn="l">
              <a:spcBef>
                <a:spcPts val="600"/>
              </a:spcBef>
              <a:spcAft>
                <a:spcPts val="0"/>
              </a:spcAft>
              <a:buSzPts val="1600"/>
              <a:buAutoNum type="arabicParenR"/>
            </a:pPr>
            <a:r>
              <a:rPr lang="en"/>
              <a:t>Take user input</a:t>
            </a:r>
            <a:endParaRPr/>
          </a:p>
          <a:p>
            <a:pPr indent="-330200" lvl="0" marL="457200" rtl="0" algn="l">
              <a:spcBef>
                <a:spcPts val="600"/>
              </a:spcBef>
              <a:spcAft>
                <a:spcPts val="0"/>
              </a:spcAft>
              <a:buSzPts val="1600"/>
              <a:buAutoNum type="arabicParenR"/>
            </a:pPr>
            <a:r>
              <a:rPr lang="en"/>
              <a:t>Process input to be sent to Google Maps API</a:t>
            </a:r>
            <a:endParaRPr/>
          </a:p>
          <a:p>
            <a:pPr indent="-330200" lvl="0" marL="457200" rtl="0" algn="l">
              <a:spcBef>
                <a:spcPts val="600"/>
              </a:spcBef>
              <a:spcAft>
                <a:spcPts val="0"/>
              </a:spcAft>
              <a:buSzPts val="1600"/>
              <a:buAutoNum type="arabicParenR"/>
            </a:pPr>
            <a:r>
              <a:rPr lang="en"/>
              <a:t>Generate ideal areas</a:t>
            </a:r>
            <a:endParaRPr/>
          </a:p>
          <a:p>
            <a:pPr indent="-330200" lvl="0" marL="457200" rtl="0" algn="l">
              <a:spcBef>
                <a:spcPts val="600"/>
              </a:spcBef>
              <a:spcAft>
                <a:spcPts val="0"/>
              </a:spcAft>
              <a:buSzPts val="1600"/>
              <a:buAutoNum type="arabicParenR"/>
            </a:pPr>
            <a:r>
              <a:rPr lang="en"/>
              <a:t>Process information to send to Zillow API</a:t>
            </a:r>
            <a:endParaRPr/>
          </a:p>
          <a:p>
            <a:pPr indent="-330200" lvl="0" marL="457200" rtl="0" algn="l">
              <a:spcBef>
                <a:spcPts val="600"/>
              </a:spcBef>
              <a:spcAft>
                <a:spcPts val="0"/>
              </a:spcAft>
              <a:buSzPts val="1600"/>
              <a:buAutoNum type="arabicParenR"/>
            </a:pPr>
            <a:r>
              <a:rPr lang="en"/>
              <a:t>Get listings</a:t>
            </a:r>
            <a:endParaRPr/>
          </a:p>
          <a:p>
            <a:pPr indent="-330200" lvl="0" marL="457200" rtl="0" algn="l">
              <a:spcBef>
                <a:spcPts val="600"/>
              </a:spcBef>
              <a:spcAft>
                <a:spcPts val="0"/>
              </a:spcAft>
              <a:buSzPts val="1600"/>
              <a:buAutoNum type="arabicParenR"/>
            </a:pPr>
            <a:r>
              <a:rPr lang="en"/>
              <a:t>Send information to front end for viewing</a:t>
            </a:r>
            <a:endParaRPr/>
          </a:p>
        </p:txBody>
      </p:sp>
      <p:pic>
        <p:nvPicPr>
          <p:cNvPr id="78" name="Google Shape;78;p14"/>
          <p:cNvPicPr preferRelativeResize="0"/>
          <p:nvPr/>
        </p:nvPicPr>
        <p:blipFill>
          <a:blip r:embed="rId3">
            <a:alphaModFix/>
          </a:blip>
          <a:stretch>
            <a:fillRect/>
          </a:stretch>
        </p:blipFill>
        <p:spPr>
          <a:xfrm>
            <a:off x="3200400" y="1225225"/>
            <a:ext cx="5943600" cy="3354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5"/>
          <p:cNvSpPr txBox="1"/>
          <p:nvPr>
            <p:ph idx="4294967295" type="title"/>
          </p:nvPr>
        </p:nvSpPr>
        <p:spPr>
          <a:xfrm>
            <a:off x="0" y="0"/>
            <a:ext cx="8520600" cy="5727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Proposed Design - Functionality</a:t>
            </a:r>
            <a:endParaRPr/>
          </a:p>
        </p:txBody>
      </p:sp>
      <p:sp>
        <p:nvSpPr>
          <p:cNvPr id="84" name="Google Shape;84;p15"/>
          <p:cNvSpPr txBox="1"/>
          <p:nvPr>
            <p:ph idx="4294967295" type="body"/>
          </p:nvPr>
        </p:nvSpPr>
        <p:spPr>
          <a:xfrm>
            <a:off x="311700" y="1152475"/>
            <a:ext cx="8520600" cy="3416400"/>
          </a:xfrm>
          <a:prstGeom prst="rect">
            <a:avLst/>
          </a:prstGeom>
        </p:spPr>
        <p:txBody>
          <a:bodyPr anchorCtr="0" anchor="t" bIns="34275" lIns="68575" spcFirstLastPara="1" rIns="68575" wrap="square" tIns="34275">
            <a:normAutofit/>
          </a:bodyPr>
          <a:lstStyle/>
          <a:p>
            <a:pPr indent="0" lvl="0" marL="0" rtl="0" algn="l">
              <a:spcBef>
                <a:spcPts val="1200"/>
              </a:spcBef>
              <a:spcAft>
                <a:spcPts val="0"/>
              </a:spcAft>
              <a:buClr>
                <a:schemeClr val="dk1"/>
              </a:buClr>
              <a:buSzPts val="1100"/>
              <a:buFont typeface="Arial"/>
              <a:buNone/>
            </a:pPr>
            <a:r>
              <a:rPr lang="en" sz="1700"/>
              <a:t>Our design is intended to be used by home seekers as a first or last resort to aid in the home-buying process. The normal use of our application is a user connects to the web-based application and enters the locations most commonly visited and the time constraints for traveling to those locations. Our application will then process the imputed information and respond with a heatmap of the ideal living areas that fit the constraints for the entered locations. After generating the heatmap, users will be able to view the ideal areas and select from listings within those areas. Selecting a listing links the user to the listing's primary hosted site, where more information can be found.</a:t>
            </a:r>
            <a:endParaRPr sz="25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eme2">
  <a:themeElements>
    <a:clrScheme name="Custom 11">
      <a:dk1>
        <a:srgbClr val="000000"/>
      </a:dk1>
      <a:lt1>
        <a:srgbClr val="FFFFFF"/>
      </a:lt1>
      <a:dk2>
        <a:srgbClr val="44546A"/>
      </a:dk2>
      <a:lt2>
        <a:srgbClr val="E7E6E6"/>
      </a:lt2>
      <a:accent1>
        <a:srgbClr val="40AFFF"/>
      </a:accent1>
      <a:accent2>
        <a:srgbClr val="2992FA"/>
      </a:accent2>
      <a:accent3>
        <a:srgbClr val="0070C0"/>
      </a:accent3>
      <a:accent4>
        <a:srgbClr val="19578F"/>
      </a:accent4>
      <a:accent5>
        <a:srgbClr val="0E4374"/>
      </a:accent5>
      <a:accent6>
        <a:srgbClr val="073965"/>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