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Constantia"/>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nstantia-bold.fntdata"/><Relationship Id="rId25" Type="http://schemas.openxmlformats.org/officeDocument/2006/relationships/font" Target="fonts/Constantia-regular.fntdata"/><Relationship Id="rId28" Type="http://schemas.openxmlformats.org/officeDocument/2006/relationships/font" Target="fonts/Constantia-boldItalic.fntdata"/><Relationship Id="rId27" Type="http://schemas.openxmlformats.org/officeDocument/2006/relationships/font" Target="fonts/Constantia-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23b8472ca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g23b8472ca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3b8472cac5_2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3b8472cac5_2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3b8472cac5_2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3b8472cac5_2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EK</a:t>
            </a:r>
            <a:endParaRPr/>
          </a:p>
          <a:p>
            <a:pPr indent="0" lvl="0" marL="0" rtl="0" algn="l">
              <a:spcBef>
                <a:spcPts val="0"/>
              </a:spcBef>
              <a:spcAft>
                <a:spcPts val="0"/>
              </a:spcAft>
              <a:buNone/>
            </a:pPr>
            <a:r>
              <a:rPr lang="en"/>
              <a:t>Currently, our project focus has been on getting the base functionality of the website to work in the front-end. We have </a:t>
            </a:r>
            <a:r>
              <a:rPr lang="en"/>
              <a:t>successfully</a:t>
            </a:r>
            <a:r>
              <a:rPr lang="en"/>
              <a:t> gathered access to our desired APIs, selected a hosting platform, and developed a prototype application that allows for the necessary data processing and navigation. Our main focus for the months to come are: connecting the APIs, processing returns, and developing an overall more reliable product with a fully functioning front and back end.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8e4b5c271e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8e4b5c271e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3b8472cac5_2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3b8472cac5_2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EK</a:t>
            </a:r>
            <a:endParaRPr/>
          </a:p>
          <a:p>
            <a:pPr indent="0" lvl="0" marL="0" rtl="0" algn="l">
              <a:spcBef>
                <a:spcPts val="0"/>
              </a:spcBef>
              <a:spcAft>
                <a:spcPts val="0"/>
              </a:spcAft>
              <a:buNone/>
            </a:pPr>
            <a:r>
              <a:rPr lang="en"/>
              <a:t>At the start of the semester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3b8472cac5_2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3b8472cac5_2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8e4b5c271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8e4b5c271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23b8472cac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23b8472cac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212766f5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212766f5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3b8472cac5_2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3b8472cac5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8e4b5c271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8e4b5c271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8e4b5c271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8e4b5c271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e4b5c271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e4b5c271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8e4b5c271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8e4b5c271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b8472cac5_2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b8472cac5_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a:t>
            </a:r>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Accessible by mobile and permanent web enabled systems</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Hosted on the cloud</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Processing data server side</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Creating a heat map based on a list of data input by user like locations, frequency and time.</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Creating a distance calculator that takes an input of locations and calculates distance.</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Creating accounts and logging in to existing ones.</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Creating, saving, accessing and deleting records.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1" name="Shape 11"/>
        <p:cNvGrpSpPr/>
        <p:nvPr/>
      </p:nvGrpSpPr>
      <p:grpSpPr>
        <a:xfrm>
          <a:off x="0" y="0"/>
          <a:ext cx="0" cy="0"/>
          <a:chOff x="0" y="0"/>
          <a:chExt cx="0" cy="0"/>
        </a:xfrm>
      </p:grpSpPr>
      <p:sp>
        <p:nvSpPr>
          <p:cNvPr id="12" name="Google Shape;12;p2"/>
          <p:cNvSpPr txBox="1"/>
          <p:nvPr>
            <p:ph type="title"/>
          </p:nvPr>
        </p:nvSpPr>
        <p:spPr>
          <a:xfrm>
            <a:off x="115200" y="119058"/>
            <a:ext cx="8915100" cy="329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2000"/>
              <a:buFont typeface="Calibri"/>
              <a:buNone/>
              <a:defRPr b="1" sz="2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 name="Google Shape;13;p2"/>
          <p:cNvSpPr txBox="1"/>
          <p:nvPr>
            <p:ph idx="1" type="body"/>
          </p:nvPr>
        </p:nvSpPr>
        <p:spPr>
          <a:xfrm>
            <a:off x="113955" y="437346"/>
            <a:ext cx="8915100" cy="4374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600"/>
              </a:spcBef>
              <a:spcAft>
                <a:spcPts val="0"/>
              </a:spcAft>
              <a:buClr>
                <a:schemeClr val="dk1"/>
              </a:buClr>
              <a:buSzPts val="1500"/>
              <a:buNone/>
              <a:defRPr sz="1500"/>
            </a:lvl1pPr>
            <a:lvl2pPr indent="-317500" lvl="1" marL="914400" rtl="0" algn="l">
              <a:lnSpc>
                <a:spcPct val="90000"/>
              </a:lnSpc>
              <a:spcBef>
                <a:spcPts val="300"/>
              </a:spcBef>
              <a:spcAft>
                <a:spcPts val="0"/>
              </a:spcAft>
              <a:buClr>
                <a:schemeClr val="dk1"/>
              </a:buClr>
              <a:buSzPts val="1400"/>
              <a:buChar char="•"/>
              <a:defRPr/>
            </a:lvl2pPr>
            <a:lvl3pPr indent="-317500" lvl="2" marL="1371600" rtl="0" algn="l">
              <a:lnSpc>
                <a:spcPct val="90000"/>
              </a:lnSpc>
              <a:spcBef>
                <a:spcPts val="300"/>
              </a:spcBef>
              <a:spcAft>
                <a:spcPts val="0"/>
              </a:spcAft>
              <a:buClr>
                <a:schemeClr val="dk1"/>
              </a:buClr>
              <a:buSzPts val="1400"/>
              <a:buChar char="•"/>
              <a:defRPr/>
            </a:lvl3pPr>
            <a:lvl4pPr indent="-317500" lvl="3" marL="1828800" rtl="0" algn="l">
              <a:lnSpc>
                <a:spcPct val="90000"/>
              </a:lnSpc>
              <a:spcBef>
                <a:spcPts val="300"/>
              </a:spcBef>
              <a:spcAft>
                <a:spcPts val="0"/>
              </a:spcAft>
              <a:buClr>
                <a:schemeClr val="dk1"/>
              </a:buClr>
              <a:buSzPts val="1400"/>
              <a:buChar char="•"/>
              <a:defRPr/>
            </a:lvl4pPr>
            <a:lvl5pPr indent="-317500" lvl="4" marL="2286000" rtl="0" algn="l">
              <a:lnSpc>
                <a:spcPct val="90000"/>
              </a:lnSpc>
              <a:spcBef>
                <a:spcPts val="300"/>
              </a:spcBef>
              <a:spcAft>
                <a:spcPts val="0"/>
              </a:spcAft>
              <a:buClr>
                <a:schemeClr val="dk1"/>
              </a:buClr>
              <a:buSzPts val="1400"/>
              <a:buChar char="•"/>
              <a:defRPr/>
            </a:lvl5pPr>
            <a:lvl6pPr indent="-317500" lvl="5" marL="2743200" rtl="0" algn="l">
              <a:lnSpc>
                <a:spcPct val="90000"/>
              </a:lnSpc>
              <a:spcBef>
                <a:spcPts val="300"/>
              </a:spcBef>
              <a:spcAft>
                <a:spcPts val="0"/>
              </a:spcAft>
              <a:buClr>
                <a:schemeClr val="dk1"/>
              </a:buClr>
              <a:buSzPts val="1400"/>
              <a:buChar char="•"/>
              <a:defRPr/>
            </a:lvl6pPr>
            <a:lvl7pPr indent="-317500" lvl="6" marL="3200400" rtl="0" algn="l">
              <a:lnSpc>
                <a:spcPct val="90000"/>
              </a:lnSpc>
              <a:spcBef>
                <a:spcPts val="300"/>
              </a:spcBef>
              <a:spcAft>
                <a:spcPts val="0"/>
              </a:spcAft>
              <a:buClr>
                <a:schemeClr val="dk1"/>
              </a:buClr>
              <a:buSzPts val="1400"/>
              <a:buChar char="•"/>
              <a:defRPr/>
            </a:lvl7pPr>
            <a:lvl8pPr indent="-317500" lvl="7" marL="3657600" rtl="0" algn="l">
              <a:lnSpc>
                <a:spcPct val="90000"/>
              </a:lnSpc>
              <a:spcBef>
                <a:spcPts val="300"/>
              </a:spcBef>
              <a:spcAft>
                <a:spcPts val="0"/>
              </a:spcAft>
              <a:buClr>
                <a:schemeClr val="dk1"/>
              </a:buClr>
              <a:buSzPts val="1400"/>
              <a:buChar char="•"/>
              <a:defRPr/>
            </a:lvl8pPr>
            <a:lvl9pPr indent="-317500" lvl="8" marL="4114800" rtl="0" algn="l">
              <a:lnSpc>
                <a:spcPct val="90000"/>
              </a:lnSpc>
              <a:spcBef>
                <a:spcPts val="300"/>
              </a:spcBef>
              <a:spcAft>
                <a:spcPts val="0"/>
              </a:spcAft>
              <a:buClr>
                <a:schemeClr val="dk1"/>
              </a:buClr>
              <a:buSzPts val="1400"/>
              <a:buChar char="•"/>
              <a:defRPr/>
            </a:lvl9pPr>
          </a:lstStyle>
          <a:p/>
        </p:txBody>
      </p:sp>
      <p:sp>
        <p:nvSpPr>
          <p:cNvPr id="14" name="Google Shape;14;p2"/>
          <p:cNvSpPr/>
          <p:nvPr/>
        </p:nvSpPr>
        <p:spPr>
          <a:xfrm flipH="1">
            <a:off x="1" y="5085135"/>
            <a:ext cx="9144000" cy="58200"/>
          </a:xfrm>
          <a:prstGeom prst="rect">
            <a:avLst/>
          </a:prstGeom>
          <a:gradFill>
            <a:gsLst>
              <a:gs pos="0">
                <a:srgbClr val="002060"/>
              </a:gs>
              <a:gs pos="26000">
                <a:srgbClr val="002060"/>
              </a:gs>
              <a:gs pos="50000">
                <a:srgbClr val="00B0F0"/>
              </a:gs>
              <a:gs pos="80000">
                <a:schemeClr val="lt1"/>
              </a:gs>
              <a:gs pos="90000">
                <a:srgbClr val="94DEF9"/>
              </a:gs>
              <a:gs pos="100000">
                <a:srgbClr val="0092DA"/>
              </a:gs>
            </a:gsLst>
            <a:lin ang="10800025"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Calibri"/>
              <a:ea typeface="Calibri"/>
              <a:cs typeface="Calibri"/>
              <a:sym typeface="Calibri"/>
            </a:endParaRPr>
          </a:p>
        </p:txBody>
      </p:sp>
      <p:sp>
        <p:nvSpPr>
          <p:cNvPr id="15" name="Google Shape;15;p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 name="Shape 16"/>
        <p:cNvGrpSpPr/>
        <p:nvPr/>
      </p:nvGrpSpPr>
      <p:grpSpPr>
        <a:xfrm>
          <a:off x="0" y="0"/>
          <a:ext cx="0" cy="0"/>
          <a:chOff x="0" y="0"/>
          <a:chExt cx="0" cy="0"/>
        </a:xfrm>
      </p:grpSpPr>
      <p:sp>
        <p:nvSpPr>
          <p:cNvPr id="17" name="Google Shape;17;p3"/>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4"/>
          <p:cNvSpPr/>
          <p:nvPr/>
        </p:nvSpPr>
        <p:spPr>
          <a:xfrm flipH="1">
            <a:off x="1" y="5085135"/>
            <a:ext cx="9144000" cy="58200"/>
          </a:xfrm>
          <a:prstGeom prst="rect">
            <a:avLst/>
          </a:prstGeom>
          <a:gradFill>
            <a:gsLst>
              <a:gs pos="0">
                <a:srgbClr val="002060"/>
              </a:gs>
              <a:gs pos="26000">
                <a:srgbClr val="002060"/>
              </a:gs>
              <a:gs pos="50000">
                <a:srgbClr val="00B0F0"/>
              </a:gs>
              <a:gs pos="80000">
                <a:schemeClr val="lt1"/>
              </a:gs>
              <a:gs pos="90000">
                <a:srgbClr val="94DEF9"/>
              </a:gs>
              <a:gs pos="100000">
                <a:srgbClr val="0092DA"/>
              </a:gs>
            </a:gsLst>
            <a:lin ang="10800025"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20" name="Google Shape;20;p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5"/>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3" name="Google Shape;23;p5"/>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600"/>
              </a:spcBef>
              <a:spcAft>
                <a:spcPts val="0"/>
              </a:spcAft>
              <a:buSzPts val="2800"/>
              <a:buNone/>
              <a:defRPr sz="2800"/>
            </a:lvl1pPr>
            <a:lvl2pPr lvl="1" rtl="0" algn="ctr">
              <a:lnSpc>
                <a:spcPct val="100000"/>
              </a:lnSpc>
              <a:spcBef>
                <a:spcPts val="300"/>
              </a:spcBef>
              <a:spcAft>
                <a:spcPts val="0"/>
              </a:spcAft>
              <a:buSzPts val="2800"/>
              <a:buNone/>
              <a:defRPr sz="2800"/>
            </a:lvl2pPr>
            <a:lvl3pPr lvl="2" rtl="0" algn="ctr">
              <a:lnSpc>
                <a:spcPct val="100000"/>
              </a:lnSpc>
              <a:spcBef>
                <a:spcPts val="300"/>
              </a:spcBef>
              <a:spcAft>
                <a:spcPts val="0"/>
              </a:spcAft>
              <a:buSzPts val="2800"/>
              <a:buNone/>
              <a:defRPr sz="2800"/>
            </a:lvl3pPr>
            <a:lvl4pPr lvl="3" rtl="0" algn="ctr">
              <a:lnSpc>
                <a:spcPct val="100000"/>
              </a:lnSpc>
              <a:spcBef>
                <a:spcPts val="300"/>
              </a:spcBef>
              <a:spcAft>
                <a:spcPts val="0"/>
              </a:spcAft>
              <a:buSzPts val="2800"/>
              <a:buNone/>
              <a:defRPr sz="2800"/>
            </a:lvl4pPr>
            <a:lvl5pPr lvl="4" rtl="0" algn="ctr">
              <a:lnSpc>
                <a:spcPct val="100000"/>
              </a:lnSpc>
              <a:spcBef>
                <a:spcPts val="300"/>
              </a:spcBef>
              <a:spcAft>
                <a:spcPts val="0"/>
              </a:spcAft>
              <a:buSzPts val="2800"/>
              <a:buNone/>
              <a:defRPr sz="2800"/>
            </a:lvl5pPr>
            <a:lvl6pPr lvl="5" rtl="0" algn="ctr">
              <a:lnSpc>
                <a:spcPct val="100000"/>
              </a:lnSpc>
              <a:spcBef>
                <a:spcPts val="300"/>
              </a:spcBef>
              <a:spcAft>
                <a:spcPts val="0"/>
              </a:spcAft>
              <a:buSzPts val="2800"/>
              <a:buNone/>
              <a:defRPr sz="2800"/>
            </a:lvl6pPr>
            <a:lvl7pPr lvl="6" rtl="0" algn="ctr">
              <a:lnSpc>
                <a:spcPct val="100000"/>
              </a:lnSpc>
              <a:spcBef>
                <a:spcPts val="300"/>
              </a:spcBef>
              <a:spcAft>
                <a:spcPts val="0"/>
              </a:spcAft>
              <a:buSzPts val="2800"/>
              <a:buNone/>
              <a:defRPr sz="2800"/>
            </a:lvl7pPr>
            <a:lvl8pPr lvl="7" rtl="0" algn="ctr">
              <a:lnSpc>
                <a:spcPct val="100000"/>
              </a:lnSpc>
              <a:spcBef>
                <a:spcPts val="300"/>
              </a:spcBef>
              <a:spcAft>
                <a:spcPts val="0"/>
              </a:spcAft>
              <a:buSzPts val="2800"/>
              <a:buNone/>
              <a:defRPr sz="2800"/>
            </a:lvl8pPr>
            <a:lvl9pPr lvl="8" rtl="0" algn="ctr">
              <a:lnSpc>
                <a:spcPct val="100000"/>
              </a:lnSpc>
              <a:spcBef>
                <a:spcPts val="300"/>
              </a:spcBef>
              <a:spcAft>
                <a:spcPts val="0"/>
              </a:spcAft>
              <a:buSzPts val="2800"/>
              <a:buNone/>
              <a:defRPr sz="28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25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 name="Google Shape;27;p6"/>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30200" lvl="0" marL="457200" rtl="0">
              <a:spcBef>
                <a:spcPts val="600"/>
              </a:spcBef>
              <a:spcAft>
                <a:spcPts val="0"/>
              </a:spcAft>
              <a:buSzPts val="1600"/>
              <a:buChar char="•"/>
              <a:defRPr/>
            </a:lvl1pPr>
            <a:lvl2pPr indent="-317500" lvl="1" marL="914400" rtl="0">
              <a:spcBef>
                <a:spcPts val="300"/>
              </a:spcBef>
              <a:spcAft>
                <a:spcPts val="0"/>
              </a:spcAft>
              <a:buSzPts val="1400"/>
              <a:buChar char="•"/>
              <a:defRPr/>
            </a:lvl2pPr>
            <a:lvl3pPr indent="-298450" lvl="2" marL="1371600" rtl="0">
              <a:spcBef>
                <a:spcPts val="300"/>
              </a:spcBef>
              <a:spcAft>
                <a:spcPts val="0"/>
              </a:spcAft>
              <a:buSzPts val="1100"/>
              <a:buChar char="•"/>
              <a:defRPr/>
            </a:lvl3pPr>
            <a:lvl4pPr indent="-292100" lvl="3" marL="1828800" rtl="0">
              <a:spcBef>
                <a:spcPts val="300"/>
              </a:spcBef>
              <a:spcAft>
                <a:spcPts val="0"/>
              </a:spcAft>
              <a:buSzPts val="1000"/>
              <a:buChar char="•"/>
              <a:defRPr/>
            </a:lvl4pPr>
            <a:lvl5pPr indent="-292100" lvl="4" marL="2286000" rtl="0">
              <a:spcBef>
                <a:spcPts val="300"/>
              </a:spcBef>
              <a:spcAft>
                <a:spcPts val="0"/>
              </a:spcAft>
              <a:buSzPts val="1000"/>
              <a:buChar char="•"/>
              <a:defRPr/>
            </a:lvl5pPr>
            <a:lvl6pPr indent="-292100" lvl="5" marL="2743200" rtl="0">
              <a:spcBef>
                <a:spcPts val="300"/>
              </a:spcBef>
              <a:spcAft>
                <a:spcPts val="0"/>
              </a:spcAft>
              <a:buSzPts val="1000"/>
              <a:buChar char="•"/>
              <a:defRPr/>
            </a:lvl6pPr>
            <a:lvl7pPr indent="-292100" lvl="6" marL="3200400" rtl="0">
              <a:spcBef>
                <a:spcPts val="300"/>
              </a:spcBef>
              <a:spcAft>
                <a:spcPts val="0"/>
              </a:spcAft>
              <a:buSzPts val="1000"/>
              <a:buChar char="•"/>
              <a:defRPr/>
            </a:lvl7pPr>
            <a:lvl8pPr indent="-292100" lvl="7" marL="3657600" rtl="0">
              <a:spcBef>
                <a:spcPts val="300"/>
              </a:spcBef>
              <a:spcAft>
                <a:spcPts val="0"/>
              </a:spcAft>
              <a:buSzPts val="1000"/>
              <a:buChar char="•"/>
              <a:defRPr/>
            </a:lvl8pPr>
            <a:lvl9pPr indent="-292100" lvl="8" marL="4114800" rtl="0">
              <a:spcBef>
                <a:spcPts val="300"/>
              </a:spcBef>
              <a:spcAft>
                <a:spcPts val="0"/>
              </a:spcAft>
              <a:buSzPts val="1000"/>
              <a:buChar char="•"/>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
              <a:schemeClr val="lt1"/>
            </a:gs>
            <a:gs pos="97000">
              <a:srgbClr val="D8D8D8"/>
            </a:gs>
            <a:gs pos="100000">
              <a:srgbClr val="D8D8D8"/>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7"/>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500"/>
              <a:buFont typeface="Calibri"/>
              <a:buNone/>
              <a:defRPr b="0" i="0" sz="2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30200" lvl="0" marL="457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298450" lvl="2" marL="13716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3pPr>
            <a:lvl4pPr indent="-292100" lvl="3" marL="18288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72"/>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72"/>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72"/>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rgbClr val="888888"/>
                </a:solidFill>
                <a:latin typeface="Calibri"/>
                <a:ea typeface="Calibri"/>
                <a:cs typeface="Calibri"/>
                <a:sym typeface="Calibri"/>
              </a:defRPr>
            </a:lvl1pPr>
            <a:lvl2pPr indent="0" lvl="1" marL="0" marR="0" rtl="0" algn="r">
              <a:spcBef>
                <a:spcPts val="0"/>
              </a:spcBef>
              <a:buNone/>
              <a:defRPr b="0" i="0" sz="700" u="none" cap="none" strike="noStrike">
                <a:solidFill>
                  <a:srgbClr val="888888"/>
                </a:solidFill>
                <a:latin typeface="Calibri"/>
                <a:ea typeface="Calibri"/>
                <a:cs typeface="Calibri"/>
                <a:sym typeface="Calibri"/>
              </a:defRPr>
            </a:lvl2pPr>
            <a:lvl3pPr indent="0" lvl="2" marL="0" marR="0" rtl="0" algn="r">
              <a:spcBef>
                <a:spcPts val="0"/>
              </a:spcBef>
              <a:buNone/>
              <a:defRPr b="0" i="0" sz="700" u="none" cap="none" strike="noStrike">
                <a:solidFill>
                  <a:srgbClr val="888888"/>
                </a:solidFill>
                <a:latin typeface="Calibri"/>
                <a:ea typeface="Calibri"/>
                <a:cs typeface="Calibri"/>
                <a:sym typeface="Calibri"/>
              </a:defRPr>
            </a:lvl3pPr>
            <a:lvl4pPr indent="0" lvl="3" marL="0" marR="0" rtl="0" algn="r">
              <a:spcBef>
                <a:spcPts val="0"/>
              </a:spcBef>
              <a:buNone/>
              <a:defRPr b="0" i="0" sz="700" u="none" cap="none" strike="noStrike">
                <a:solidFill>
                  <a:srgbClr val="888888"/>
                </a:solidFill>
                <a:latin typeface="Calibri"/>
                <a:ea typeface="Calibri"/>
                <a:cs typeface="Calibri"/>
                <a:sym typeface="Calibri"/>
              </a:defRPr>
            </a:lvl4pPr>
            <a:lvl5pPr indent="0" lvl="4" marL="0" marR="0" rtl="0" algn="r">
              <a:spcBef>
                <a:spcPts val="0"/>
              </a:spcBef>
              <a:buNone/>
              <a:defRPr b="0" i="0" sz="700" u="none" cap="none" strike="noStrike">
                <a:solidFill>
                  <a:srgbClr val="888888"/>
                </a:solidFill>
                <a:latin typeface="Calibri"/>
                <a:ea typeface="Calibri"/>
                <a:cs typeface="Calibri"/>
                <a:sym typeface="Calibri"/>
              </a:defRPr>
            </a:lvl5pPr>
            <a:lvl6pPr indent="0" lvl="5" marL="0" marR="0" rtl="0" algn="r">
              <a:spcBef>
                <a:spcPts val="0"/>
              </a:spcBef>
              <a:buNone/>
              <a:defRPr b="0" i="0" sz="700" u="none" cap="none" strike="noStrike">
                <a:solidFill>
                  <a:srgbClr val="888888"/>
                </a:solidFill>
                <a:latin typeface="Calibri"/>
                <a:ea typeface="Calibri"/>
                <a:cs typeface="Calibri"/>
                <a:sym typeface="Calibri"/>
              </a:defRPr>
            </a:lvl6pPr>
            <a:lvl7pPr indent="0" lvl="6" marL="0" marR="0" rtl="0" algn="r">
              <a:spcBef>
                <a:spcPts val="0"/>
              </a:spcBef>
              <a:buNone/>
              <a:defRPr b="0" i="0" sz="700" u="none" cap="none" strike="noStrike">
                <a:solidFill>
                  <a:srgbClr val="888888"/>
                </a:solidFill>
                <a:latin typeface="Calibri"/>
                <a:ea typeface="Calibri"/>
                <a:cs typeface="Calibri"/>
                <a:sym typeface="Calibri"/>
              </a:defRPr>
            </a:lvl7pPr>
            <a:lvl8pPr indent="0" lvl="7" marL="0" marR="0" rtl="0" algn="r">
              <a:spcBef>
                <a:spcPts val="0"/>
              </a:spcBef>
              <a:buNone/>
              <a:defRPr b="0" i="0" sz="700" u="none" cap="none" strike="noStrike">
                <a:solidFill>
                  <a:srgbClr val="888888"/>
                </a:solidFill>
                <a:latin typeface="Calibri"/>
                <a:ea typeface="Calibri"/>
                <a:cs typeface="Calibri"/>
                <a:sym typeface="Calibri"/>
              </a:defRPr>
            </a:lvl8pPr>
            <a:lvl9pPr indent="0" lvl="8" marL="0" marR="0" rtl="0" algn="r">
              <a:spcBef>
                <a:spcPts val="0"/>
              </a:spcBef>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9.jpg"/><Relationship Id="rId6" Type="http://schemas.openxmlformats.org/officeDocument/2006/relationships/image" Target="../media/image8.jpg"/><Relationship Id="rId7"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SWtaCOS8JrA"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pic>
        <p:nvPicPr>
          <p:cNvPr id="33" name="Google Shape;33;p7"/>
          <p:cNvPicPr preferRelativeResize="0"/>
          <p:nvPr/>
        </p:nvPicPr>
        <p:blipFill rotWithShape="1">
          <a:blip r:embed="rId3">
            <a:alphaModFix/>
          </a:blip>
          <a:srcRect b="0" l="6023" r="0" t="0"/>
          <a:stretch/>
        </p:blipFill>
        <p:spPr>
          <a:xfrm>
            <a:off x="0" y="0"/>
            <a:ext cx="3932076" cy="5084063"/>
          </a:xfrm>
          <a:prstGeom prst="rect">
            <a:avLst/>
          </a:prstGeom>
          <a:noFill/>
          <a:ln>
            <a:noFill/>
          </a:ln>
        </p:spPr>
      </p:pic>
      <p:sp>
        <p:nvSpPr>
          <p:cNvPr id="34" name="Google Shape;34;p7"/>
          <p:cNvSpPr/>
          <p:nvPr/>
        </p:nvSpPr>
        <p:spPr>
          <a:xfrm>
            <a:off x="3792800" y="-125"/>
            <a:ext cx="535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1114425" rotWithShape="0" algn="bl" dir="14340000" dist="361950">
              <a:srgbClr val="000000">
                <a:alpha val="85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 name="Google Shape;35;p7"/>
          <p:cNvSpPr txBox="1"/>
          <p:nvPr/>
        </p:nvSpPr>
        <p:spPr>
          <a:xfrm>
            <a:off x="3932075" y="1558375"/>
            <a:ext cx="40497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400">
                <a:solidFill>
                  <a:schemeClr val="dk1"/>
                </a:solidFill>
                <a:latin typeface="Roboto"/>
                <a:ea typeface="Roboto"/>
                <a:cs typeface="Roboto"/>
                <a:sym typeface="Roboto"/>
              </a:rPr>
              <a:t>Home Finder</a:t>
            </a:r>
            <a:endParaRPr sz="4400">
              <a:solidFill>
                <a:schemeClr val="dk1"/>
              </a:solidFill>
              <a:latin typeface="Roboto"/>
              <a:ea typeface="Roboto"/>
              <a:cs typeface="Roboto"/>
              <a:sym typeface="Roboto"/>
            </a:endParaRPr>
          </a:p>
          <a:p>
            <a:pPr indent="0" lvl="0" marL="0" rtl="0" algn="l">
              <a:spcBef>
                <a:spcPts val="0"/>
              </a:spcBef>
              <a:spcAft>
                <a:spcPts val="0"/>
              </a:spcAft>
              <a:buNone/>
            </a:pPr>
            <a:r>
              <a:rPr lang="en" sz="2500">
                <a:solidFill>
                  <a:schemeClr val="dk1"/>
                </a:solidFill>
                <a:latin typeface="Roboto"/>
                <a:ea typeface="Roboto"/>
                <a:cs typeface="Roboto"/>
                <a:sym typeface="Roboto"/>
              </a:rPr>
              <a:t>SDDEC23-11</a:t>
            </a:r>
            <a:endParaRPr sz="2500">
              <a:solidFill>
                <a:schemeClr val="dk1"/>
              </a:solidFill>
              <a:latin typeface="Roboto"/>
              <a:ea typeface="Roboto"/>
              <a:cs typeface="Roboto"/>
              <a:sym typeface="Roboto"/>
            </a:endParaRPr>
          </a:p>
        </p:txBody>
      </p:sp>
      <p:sp>
        <p:nvSpPr>
          <p:cNvPr id="36" name="Google Shape;36;p7"/>
          <p:cNvSpPr txBox="1"/>
          <p:nvPr/>
        </p:nvSpPr>
        <p:spPr>
          <a:xfrm>
            <a:off x="3873075" y="3540725"/>
            <a:ext cx="19020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Christian Boughton</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Michael Weiland</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Daniel Chrisman</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Ella Knott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Lith Almadani</a:t>
            </a:r>
            <a:endParaRPr sz="1600">
              <a:solidFill>
                <a:schemeClr val="dk1"/>
              </a:solidFill>
              <a:latin typeface="Calibri"/>
              <a:ea typeface="Calibri"/>
              <a:cs typeface="Calibri"/>
              <a:sym typeface="Calibri"/>
            </a:endParaRPr>
          </a:p>
        </p:txBody>
      </p:sp>
      <p:sp>
        <p:nvSpPr>
          <p:cNvPr id="37" name="Google Shape;37;p7"/>
          <p:cNvSpPr txBox="1"/>
          <p:nvPr/>
        </p:nvSpPr>
        <p:spPr>
          <a:xfrm>
            <a:off x="3932075" y="3193913"/>
            <a:ext cx="16710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Team</a:t>
            </a:r>
            <a:endParaRPr sz="1800">
              <a:solidFill>
                <a:schemeClr val="dk1"/>
              </a:solidFill>
              <a:latin typeface="Calibri"/>
              <a:ea typeface="Calibri"/>
              <a:cs typeface="Calibri"/>
              <a:sym typeface="Calibri"/>
            </a:endParaRPr>
          </a:p>
        </p:txBody>
      </p:sp>
      <p:cxnSp>
        <p:nvCxnSpPr>
          <p:cNvPr id="38" name="Google Shape;38;p7"/>
          <p:cNvCxnSpPr/>
          <p:nvPr/>
        </p:nvCxnSpPr>
        <p:spPr>
          <a:xfrm>
            <a:off x="3881225" y="3589825"/>
            <a:ext cx="1772700" cy="0"/>
          </a:xfrm>
          <a:prstGeom prst="straightConnector1">
            <a:avLst/>
          </a:prstGeom>
          <a:noFill/>
          <a:ln cap="flat" cmpd="sng" w="9525">
            <a:solidFill>
              <a:schemeClr val="dk2"/>
            </a:solidFill>
            <a:prstDash val="solid"/>
            <a:round/>
            <a:headEnd len="med" w="med" type="none"/>
            <a:tailEnd len="med" w="med" type="none"/>
          </a:ln>
        </p:spPr>
      </p:cxnSp>
      <p:sp>
        <p:nvSpPr>
          <p:cNvPr id="39" name="Google Shape;39;p7"/>
          <p:cNvSpPr txBox="1"/>
          <p:nvPr/>
        </p:nvSpPr>
        <p:spPr>
          <a:xfrm>
            <a:off x="6535875" y="3193925"/>
            <a:ext cx="17727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Client &amp; Advisor</a:t>
            </a:r>
            <a:endParaRPr sz="1800">
              <a:solidFill>
                <a:schemeClr val="dk1"/>
              </a:solidFill>
              <a:latin typeface="Calibri"/>
              <a:ea typeface="Calibri"/>
              <a:cs typeface="Calibri"/>
              <a:sym typeface="Calibri"/>
            </a:endParaRPr>
          </a:p>
        </p:txBody>
      </p:sp>
      <p:cxnSp>
        <p:nvCxnSpPr>
          <p:cNvPr id="40" name="Google Shape;40;p7"/>
          <p:cNvCxnSpPr/>
          <p:nvPr/>
        </p:nvCxnSpPr>
        <p:spPr>
          <a:xfrm>
            <a:off x="6535875" y="3589825"/>
            <a:ext cx="1772700" cy="0"/>
          </a:xfrm>
          <a:prstGeom prst="straightConnector1">
            <a:avLst/>
          </a:prstGeom>
          <a:noFill/>
          <a:ln cap="flat" cmpd="sng" w="9525">
            <a:solidFill>
              <a:schemeClr val="dk2"/>
            </a:solidFill>
            <a:prstDash val="solid"/>
            <a:round/>
            <a:headEnd len="med" w="med" type="none"/>
            <a:tailEnd len="med" w="med" type="none"/>
          </a:ln>
        </p:spPr>
      </p:cxnSp>
      <p:sp>
        <p:nvSpPr>
          <p:cNvPr id="41" name="Google Shape;41;p7"/>
          <p:cNvSpPr txBox="1"/>
          <p:nvPr/>
        </p:nvSpPr>
        <p:spPr>
          <a:xfrm>
            <a:off x="6535875" y="3540725"/>
            <a:ext cx="19020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Dr. Timothy Bigelow</a:t>
            </a:r>
            <a:endParaRPr sz="1600">
              <a:solidFill>
                <a:schemeClr val="dk1"/>
              </a:solidFill>
              <a:latin typeface="Calibri"/>
              <a:ea typeface="Calibri"/>
              <a:cs typeface="Calibri"/>
              <a:sym typeface="Calibri"/>
            </a:endParaRPr>
          </a:p>
        </p:txBody>
      </p:sp>
      <p:sp>
        <p:nvSpPr>
          <p:cNvPr id="42" name="Google Shape;42;p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5" name="Google Shape;245;p16"/>
          <p:cNvSpPr/>
          <p:nvPr/>
        </p:nvSpPr>
        <p:spPr>
          <a:xfrm>
            <a:off x="106200" y="1345774"/>
            <a:ext cx="1612500" cy="2883300"/>
          </a:xfrm>
          <a:prstGeom prst="rect">
            <a:avLst/>
          </a:prstGeom>
          <a:solidFill>
            <a:srgbClr val="008BEF"/>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46" name="Google Shape;246;p16"/>
          <p:cNvSpPr/>
          <p:nvPr/>
        </p:nvSpPr>
        <p:spPr>
          <a:xfrm>
            <a:off x="190549" y="1494039"/>
            <a:ext cx="1443900" cy="2586900"/>
          </a:xfrm>
          <a:prstGeom prst="roundRect">
            <a:avLst>
              <a:gd fmla="val 9726" name="adj"/>
            </a:avLst>
          </a:prstGeom>
          <a:solidFill>
            <a:schemeClr val="accent1"/>
          </a:soli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47" name="Google Shape;247;p16"/>
          <p:cNvSpPr/>
          <p:nvPr/>
        </p:nvSpPr>
        <p:spPr>
          <a:xfrm>
            <a:off x="386009" y="1187033"/>
            <a:ext cx="1052700" cy="330900"/>
          </a:xfrm>
          <a:prstGeom prst="rect">
            <a:avLst/>
          </a:prstGeom>
          <a:solidFill>
            <a:srgbClr val="008BEF"/>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48" name="Google Shape;248;p16"/>
          <p:cNvSpPr txBox="1"/>
          <p:nvPr/>
        </p:nvSpPr>
        <p:spPr>
          <a:xfrm>
            <a:off x="423587" y="1618232"/>
            <a:ext cx="977700" cy="238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t/>
            </a:r>
            <a:endParaRPr sz="1100"/>
          </a:p>
        </p:txBody>
      </p:sp>
      <p:sp>
        <p:nvSpPr>
          <p:cNvPr id="249" name="Google Shape;249;p16"/>
          <p:cNvSpPr txBox="1"/>
          <p:nvPr/>
        </p:nvSpPr>
        <p:spPr>
          <a:xfrm>
            <a:off x="190525" y="1923025"/>
            <a:ext cx="1443900" cy="1423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Calculates commute time using a starting location and ending locations</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rPr lang="en" sz="1100">
                <a:solidFill>
                  <a:schemeClr val="lt1"/>
                </a:solidFill>
                <a:latin typeface="Calibri"/>
                <a:ea typeface="Calibri"/>
                <a:cs typeface="Calibri"/>
                <a:sym typeface="Calibri"/>
              </a:rPr>
              <a:t>Focused on current listings</a:t>
            </a:r>
            <a:endParaRPr sz="1100">
              <a:solidFill>
                <a:schemeClr val="lt1"/>
              </a:solidFill>
              <a:latin typeface="Calibri"/>
              <a:ea typeface="Calibri"/>
              <a:cs typeface="Calibri"/>
              <a:sym typeface="Calibri"/>
            </a:endParaRPr>
          </a:p>
        </p:txBody>
      </p:sp>
      <p:sp>
        <p:nvSpPr>
          <p:cNvPr id="250" name="Google Shape;250;p16"/>
          <p:cNvSpPr txBox="1"/>
          <p:nvPr/>
        </p:nvSpPr>
        <p:spPr>
          <a:xfrm>
            <a:off x="385970" y="1199125"/>
            <a:ext cx="10527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Zillow</a:t>
            </a:r>
            <a:endParaRPr sz="1100"/>
          </a:p>
        </p:txBody>
      </p:sp>
      <p:sp>
        <p:nvSpPr>
          <p:cNvPr id="251" name="Google Shape;251;p16"/>
          <p:cNvSpPr/>
          <p:nvPr/>
        </p:nvSpPr>
        <p:spPr>
          <a:xfrm>
            <a:off x="1936343" y="1345774"/>
            <a:ext cx="1612500" cy="2883300"/>
          </a:xfrm>
          <a:prstGeom prst="rect">
            <a:avLst/>
          </a:prstGeom>
          <a:solidFill>
            <a:srgbClr val="046DD5"/>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2" name="Google Shape;252;p16"/>
          <p:cNvSpPr/>
          <p:nvPr/>
        </p:nvSpPr>
        <p:spPr>
          <a:xfrm>
            <a:off x="2020692" y="1494039"/>
            <a:ext cx="1443900" cy="2586900"/>
          </a:xfrm>
          <a:prstGeom prst="roundRect">
            <a:avLst>
              <a:gd fmla="val 9726" name="adj"/>
            </a:avLst>
          </a:prstGeom>
          <a:solidFill>
            <a:schemeClr val="accent2"/>
          </a:soli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3" name="Google Shape;253;p16"/>
          <p:cNvSpPr/>
          <p:nvPr/>
        </p:nvSpPr>
        <p:spPr>
          <a:xfrm>
            <a:off x="2216154" y="1187033"/>
            <a:ext cx="1052700" cy="330900"/>
          </a:xfrm>
          <a:prstGeom prst="rect">
            <a:avLst/>
          </a:prstGeom>
          <a:solidFill>
            <a:srgbClr val="046DD5"/>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4" name="Google Shape;254;p16"/>
          <p:cNvSpPr txBox="1"/>
          <p:nvPr/>
        </p:nvSpPr>
        <p:spPr>
          <a:xfrm>
            <a:off x="2253730" y="1199125"/>
            <a:ext cx="10152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Trulia</a:t>
            </a:r>
            <a:endParaRPr sz="1100"/>
          </a:p>
        </p:txBody>
      </p:sp>
      <p:sp>
        <p:nvSpPr>
          <p:cNvPr id="255" name="Google Shape;255;p16"/>
          <p:cNvSpPr/>
          <p:nvPr/>
        </p:nvSpPr>
        <p:spPr>
          <a:xfrm>
            <a:off x="3766486" y="1345774"/>
            <a:ext cx="1612500" cy="2883300"/>
          </a:xfrm>
          <a:prstGeom prst="rect">
            <a:avLst/>
          </a:prstGeom>
          <a:solidFill>
            <a:srgbClr val="005390"/>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6" name="Google Shape;256;p16"/>
          <p:cNvSpPr/>
          <p:nvPr/>
        </p:nvSpPr>
        <p:spPr>
          <a:xfrm>
            <a:off x="3850835" y="1494039"/>
            <a:ext cx="1443900" cy="2586900"/>
          </a:xfrm>
          <a:prstGeom prst="roundRect">
            <a:avLst>
              <a:gd fmla="val 9726" name="adj"/>
            </a:avLst>
          </a:prstGeom>
          <a:solidFill>
            <a:schemeClr val="accent3"/>
          </a:soli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7" name="Google Shape;257;p16"/>
          <p:cNvSpPr/>
          <p:nvPr/>
        </p:nvSpPr>
        <p:spPr>
          <a:xfrm>
            <a:off x="4046299" y="1187033"/>
            <a:ext cx="1052700" cy="330900"/>
          </a:xfrm>
          <a:prstGeom prst="rect">
            <a:avLst/>
          </a:prstGeom>
          <a:solidFill>
            <a:srgbClr val="005390"/>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8" name="Google Shape;258;p16"/>
          <p:cNvSpPr txBox="1"/>
          <p:nvPr/>
        </p:nvSpPr>
        <p:spPr>
          <a:xfrm>
            <a:off x="3981375" y="1199125"/>
            <a:ext cx="11664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a:solidFill>
                  <a:schemeClr val="lt1"/>
                </a:solidFill>
                <a:latin typeface="Calibri"/>
                <a:ea typeface="Calibri"/>
                <a:cs typeface="Calibri"/>
                <a:sym typeface="Calibri"/>
              </a:rPr>
              <a:t>Google Maps</a:t>
            </a:r>
            <a:endParaRPr sz="1000"/>
          </a:p>
        </p:txBody>
      </p:sp>
      <p:sp>
        <p:nvSpPr>
          <p:cNvPr id="259" name="Google Shape;259;p16"/>
          <p:cNvSpPr/>
          <p:nvPr/>
        </p:nvSpPr>
        <p:spPr>
          <a:xfrm>
            <a:off x="5596629" y="1345774"/>
            <a:ext cx="1612500" cy="2883300"/>
          </a:xfrm>
          <a:prstGeom prst="rect">
            <a:avLst/>
          </a:prstGeom>
          <a:solidFill>
            <a:srgbClr val="12416B"/>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60" name="Google Shape;260;p16"/>
          <p:cNvSpPr/>
          <p:nvPr/>
        </p:nvSpPr>
        <p:spPr>
          <a:xfrm>
            <a:off x="5680978" y="1494039"/>
            <a:ext cx="1443900" cy="2586900"/>
          </a:xfrm>
          <a:prstGeom prst="roundRect">
            <a:avLst>
              <a:gd fmla="val 9726" name="adj"/>
            </a:avLst>
          </a:prstGeom>
          <a:solidFill>
            <a:schemeClr val="accent4"/>
          </a:soli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61" name="Google Shape;261;p16"/>
          <p:cNvSpPr/>
          <p:nvPr/>
        </p:nvSpPr>
        <p:spPr>
          <a:xfrm>
            <a:off x="5876445" y="1187033"/>
            <a:ext cx="1052700" cy="330900"/>
          </a:xfrm>
          <a:prstGeom prst="rect">
            <a:avLst/>
          </a:prstGeom>
          <a:solidFill>
            <a:srgbClr val="12416B"/>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62" name="Google Shape;262;p16"/>
          <p:cNvSpPr txBox="1"/>
          <p:nvPr/>
        </p:nvSpPr>
        <p:spPr>
          <a:xfrm>
            <a:off x="5811516" y="1925869"/>
            <a:ext cx="1182600" cy="915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Generates a </a:t>
            </a:r>
            <a:r>
              <a:rPr lang="en" sz="1100">
                <a:solidFill>
                  <a:schemeClr val="lt1"/>
                </a:solidFill>
                <a:latin typeface="Calibri"/>
                <a:ea typeface="Calibri"/>
                <a:cs typeface="Calibri"/>
                <a:sym typeface="Calibri"/>
              </a:rPr>
              <a:t>shaded</a:t>
            </a:r>
            <a:r>
              <a:rPr lang="en" sz="1100">
                <a:solidFill>
                  <a:schemeClr val="lt1"/>
                </a:solidFill>
                <a:latin typeface="Calibri"/>
                <a:ea typeface="Calibri"/>
                <a:cs typeface="Calibri"/>
                <a:sym typeface="Calibri"/>
              </a:rPr>
              <a:t> area on a map of places within X min. of entered location</a:t>
            </a:r>
            <a:endParaRPr b="1" sz="1100">
              <a:solidFill>
                <a:schemeClr val="lt1"/>
              </a:solidFill>
              <a:latin typeface="Calibri"/>
              <a:ea typeface="Calibri"/>
              <a:cs typeface="Calibri"/>
              <a:sym typeface="Calibri"/>
            </a:endParaRPr>
          </a:p>
        </p:txBody>
      </p:sp>
      <p:sp>
        <p:nvSpPr>
          <p:cNvPr id="263" name="Google Shape;263;p16"/>
          <p:cNvSpPr txBox="1"/>
          <p:nvPr/>
        </p:nvSpPr>
        <p:spPr>
          <a:xfrm>
            <a:off x="5876401" y="1199125"/>
            <a:ext cx="10527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Smappen</a:t>
            </a:r>
            <a:endParaRPr sz="1100"/>
          </a:p>
        </p:txBody>
      </p:sp>
      <p:sp>
        <p:nvSpPr>
          <p:cNvPr id="264" name="Google Shape;264;p16"/>
          <p:cNvSpPr txBox="1"/>
          <p:nvPr/>
        </p:nvSpPr>
        <p:spPr>
          <a:xfrm>
            <a:off x="2019325" y="1923025"/>
            <a:ext cx="1443900" cy="1423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Calculates commute time using a starting location and ending locations</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rPr lang="en" sz="1100">
                <a:solidFill>
                  <a:schemeClr val="lt1"/>
                </a:solidFill>
                <a:latin typeface="Calibri"/>
                <a:ea typeface="Calibri"/>
                <a:cs typeface="Calibri"/>
                <a:sym typeface="Calibri"/>
              </a:rPr>
              <a:t>Focused on current listings</a:t>
            </a:r>
            <a:endParaRPr sz="1100">
              <a:solidFill>
                <a:schemeClr val="lt1"/>
              </a:solidFill>
              <a:latin typeface="Calibri"/>
              <a:ea typeface="Calibri"/>
              <a:cs typeface="Calibri"/>
              <a:sym typeface="Calibri"/>
            </a:endParaRPr>
          </a:p>
        </p:txBody>
      </p:sp>
      <p:sp>
        <p:nvSpPr>
          <p:cNvPr id="265" name="Google Shape;265;p16"/>
          <p:cNvSpPr txBox="1"/>
          <p:nvPr/>
        </p:nvSpPr>
        <p:spPr>
          <a:xfrm>
            <a:off x="3848125" y="1923025"/>
            <a:ext cx="1443900" cy="577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Calculates commute time using a starting and ending location</a:t>
            </a:r>
            <a:endParaRPr sz="1100">
              <a:solidFill>
                <a:schemeClr val="lt1"/>
              </a:solidFill>
              <a:latin typeface="Calibri"/>
              <a:ea typeface="Calibri"/>
              <a:cs typeface="Calibri"/>
              <a:sym typeface="Calibri"/>
            </a:endParaRPr>
          </a:p>
        </p:txBody>
      </p:sp>
      <p:sp>
        <p:nvSpPr>
          <p:cNvPr id="266" name="Google Shape;266;p16"/>
          <p:cNvSpPr/>
          <p:nvPr/>
        </p:nvSpPr>
        <p:spPr>
          <a:xfrm>
            <a:off x="7426777" y="1345774"/>
            <a:ext cx="1612500" cy="2883300"/>
          </a:xfrm>
          <a:prstGeom prst="rect">
            <a:avLst/>
          </a:prstGeom>
          <a:solidFill>
            <a:srgbClr val="08563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67" name="Google Shape;267;p16"/>
          <p:cNvSpPr/>
          <p:nvPr/>
        </p:nvSpPr>
        <p:spPr>
          <a:xfrm>
            <a:off x="7513226" y="1422249"/>
            <a:ext cx="1443900" cy="2586900"/>
          </a:xfrm>
          <a:prstGeom prst="roundRect">
            <a:avLst>
              <a:gd fmla="val 9726" name="adj"/>
            </a:avLst>
          </a:prstGeom>
          <a:solidFill>
            <a:srgbClr val="0E9453"/>
          </a:soli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68" name="Google Shape;268;p16"/>
          <p:cNvSpPr txBox="1"/>
          <p:nvPr/>
        </p:nvSpPr>
        <p:spPr>
          <a:xfrm>
            <a:off x="7513225" y="1671925"/>
            <a:ext cx="1443900" cy="193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Generates a heat-map of areas using the average commute time of the locations entered and the frequency they are visited</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rPr lang="en" sz="1100">
                <a:solidFill>
                  <a:schemeClr val="lt1"/>
                </a:solidFill>
                <a:latin typeface="Calibri"/>
                <a:ea typeface="Calibri"/>
                <a:cs typeface="Calibri"/>
                <a:sym typeface="Calibri"/>
              </a:rPr>
              <a:t>Secondary focus on current listings</a:t>
            </a:r>
            <a:endParaRPr sz="1100">
              <a:solidFill>
                <a:schemeClr val="lt1"/>
              </a:solidFill>
              <a:latin typeface="Calibri"/>
              <a:ea typeface="Calibri"/>
              <a:cs typeface="Calibri"/>
              <a:sym typeface="Calibri"/>
            </a:endParaRPr>
          </a:p>
        </p:txBody>
      </p:sp>
      <p:sp>
        <p:nvSpPr>
          <p:cNvPr id="269" name="Google Shape;269;p16"/>
          <p:cNvSpPr txBox="1"/>
          <p:nvPr/>
        </p:nvSpPr>
        <p:spPr>
          <a:xfrm>
            <a:off x="7678975" y="1191475"/>
            <a:ext cx="1182600" cy="300000"/>
          </a:xfrm>
          <a:prstGeom prst="rect">
            <a:avLst/>
          </a:prstGeom>
          <a:solidFill>
            <a:srgbClr val="08563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Home Finder</a:t>
            </a:r>
            <a:endParaRPr sz="1100"/>
          </a:p>
        </p:txBody>
      </p:sp>
      <p:sp>
        <p:nvSpPr>
          <p:cNvPr id="270" name="Google Shape;270;p1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71" name="Google Shape;271;p16"/>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Market Research</a:t>
            </a:r>
            <a:endParaRPr/>
          </a:p>
        </p:txBody>
      </p:sp>
      <p:cxnSp>
        <p:nvCxnSpPr>
          <p:cNvPr id="272" name="Google Shape;272;p16"/>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7"/>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8" name="Google Shape;278;p17"/>
          <p:cNvSpPr/>
          <p:nvPr/>
        </p:nvSpPr>
        <p:spPr>
          <a:xfrm rot="5400000">
            <a:off x="7994875" y="1737800"/>
            <a:ext cx="960000" cy="131700"/>
          </a:xfrm>
          <a:prstGeom prst="triangle">
            <a:avLst>
              <a:gd fmla="val 53445" name="adj"/>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7"/>
          <p:cNvSpPr/>
          <p:nvPr/>
        </p:nvSpPr>
        <p:spPr>
          <a:xfrm>
            <a:off x="6937158" y="1323650"/>
            <a:ext cx="1471800" cy="960000"/>
          </a:xfrm>
          <a:prstGeom prst="rect">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7"/>
          <p:cNvSpPr txBox="1"/>
          <p:nvPr/>
        </p:nvSpPr>
        <p:spPr>
          <a:xfrm>
            <a:off x="7117112" y="1602125"/>
            <a:ext cx="122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Testing</a:t>
            </a:r>
            <a:endParaRPr>
              <a:latin typeface="Calibri"/>
              <a:ea typeface="Calibri"/>
              <a:cs typeface="Calibri"/>
              <a:sym typeface="Calibri"/>
            </a:endParaRPr>
          </a:p>
        </p:txBody>
      </p:sp>
      <p:sp>
        <p:nvSpPr>
          <p:cNvPr id="281" name="Google Shape;281;p17"/>
          <p:cNvSpPr/>
          <p:nvPr/>
        </p:nvSpPr>
        <p:spPr>
          <a:xfrm rot="5400000">
            <a:off x="6518275" y="1742450"/>
            <a:ext cx="960000" cy="122400"/>
          </a:xfrm>
          <a:prstGeom prst="triangle">
            <a:avLst>
              <a:gd fmla="val 53445" name="adj"/>
            </a:avLst>
          </a:prstGeom>
          <a:solidFill>
            <a:srgbClr val="83A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7"/>
          <p:cNvSpPr/>
          <p:nvPr/>
        </p:nvSpPr>
        <p:spPr>
          <a:xfrm>
            <a:off x="5465363" y="1323650"/>
            <a:ext cx="1471800" cy="960000"/>
          </a:xfrm>
          <a:prstGeom prst="rect">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
          <p:cNvSpPr/>
          <p:nvPr/>
        </p:nvSpPr>
        <p:spPr>
          <a:xfrm rot="5400000">
            <a:off x="5037600" y="1751300"/>
            <a:ext cx="960000" cy="104700"/>
          </a:xfrm>
          <a:prstGeom prst="triangle">
            <a:avLst>
              <a:gd fmla="val 53445" name="adj"/>
            </a:avLst>
          </a:prstGeom>
          <a:solidFill>
            <a:srgbClr val="83A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7"/>
          <p:cNvSpPr/>
          <p:nvPr/>
        </p:nvSpPr>
        <p:spPr>
          <a:xfrm>
            <a:off x="3993750" y="1323650"/>
            <a:ext cx="1471800" cy="960000"/>
          </a:xfrm>
          <a:prstGeom prst="rect">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
          <p:cNvSpPr/>
          <p:nvPr/>
        </p:nvSpPr>
        <p:spPr>
          <a:xfrm rot="-5400000">
            <a:off x="-1025850" y="2341500"/>
            <a:ext cx="2512200" cy="460500"/>
          </a:xfrm>
          <a:prstGeom prst="round2SameRect">
            <a:avLst>
              <a:gd fmla="val 0" name="adj1"/>
              <a:gd fmla="val 31663" name="adj2"/>
            </a:avLst>
          </a:prstGeom>
          <a:solidFill>
            <a:srgbClr val="1B78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Home Finder</a:t>
            </a:r>
            <a:endParaRPr>
              <a:solidFill>
                <a:schemeClr val="lt1"/>
              </a:solidFill>
            </a:endParaRPr>
          </a:p>
        </p:txBody>
      </p:sp>
      <p:sp>
        <p:nvSpPr>
          <p:cNvPr id="286" name="Google Shape;286;p17"/>
          <p:cNvSpPr/>
          <p:nvPr/>
        </p:nvSpPr>
        <p:spPr>
          <a:xfrm rot="-5400000">
            <a:off x="523150" y="1538300"/>
            <a:ext cx="957000" cy="530700"/>
          </a:xfrm>
          <a:prstGeom prst="round2SameRect">
            <a:avLst>
              <a:gd fmla="val 50000" name="adj1"/>
              <a:gd fmla="val 0" name="adj2"/>
            </a:avLst>
          </a:prstGeom>
          <a:solidFill>
            <a:srgbClr val="1B78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Sprints</a:t>
            </a:r>
            <a:endParaRPr>
              <a:solidFill>
                <a:schemeClr val="lt1"/>
              </a:solidFill>
            </a:endParaRPr>
          </a:p>
        </p:txBody>
      </p:sp>
      <p:sp>
        <p:nvSpPr>
          <p:cNvPr id="287" name="Google Shape;287;p17"/>
          <p:cNvSpPr/>
          <p:nvPr/>
        </p:nvSpPr>
        <p:spPr>
          <a:xfrm rot="5400000">
            <a:off x="3565374" y="1752050"/>
            <a:ext cx="960000" cy="103200"/>
          </a:xfrm>
          <a:prstGeom prst="triangle">
            <a:avLst>
              <a:gd fmla="val 53445" name="adj"/>
            </a:avLst>
          </a:prstGeom>
          <a:solidFill>
            <a:srgbClr val="83A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7"/>
          <p:cNvSpPr/>
          <p:nvPr/>
        </p:nvSpPr>
        <p:spPr>
          <a:xfrm>
            <a:off x="2630415" y="1323650"/>
            <a:ext cx="1363500" cy="960000"/>
          </a:xfrm>
          <a:prstGeom prst="rect">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7"/>
          <p:cNvSpPr/>
          <p:nvPr/>
        </p:nvSpPr>
        <p:spPr>
          <a:xfrm rot="5400000">
            <a:off x="2209326" y="1743425"/>
            <a:ext cx="960000" cy="117600"/>
          </a:xfrm>
          <a:prstGeom prst="triangle">
            <a:avLst>
              <a:gd fmla="val 53445" name="adj"/>
            </a:avLst>
          </a:prstGeom>
          <a:solidFill>
            <a:srgbClr val="83A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7"/>
          <p:cNvSpPr/>
          <p:nvPr/>
        </p:nvSpPr>
        <p:spPr>
          <a:xfrm>
            <a:off x="1267000" y="1322225"/>
            <a:ext cx="1363500" cy="960000"/>
          </a:xfrm>
          <a:prstGeom prst="rect">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7"/>
          <p:cNvSpPr txBox="1"/>
          <p:nvPr/>
        </p:nvSpPr>
        <p:spPr>
          <a:xfrm>
            <a:off x="1336985" y="1602125"/>
            <a:ext cx="122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Preparation</a:t>
            </a:r>
            <a:endParaRPr>
              <a:latin typeface="Calibri"/>
              <a:ea typeface="Calibri"/>
              <a:cs typeface="Calibri"/>
              <a:sym typeface="Calibri"/>
            </a:endParaRPr>
          </a:p>
        </p:txBody>
      </p:sp>
      <p:sp>
        <p:nvSpPr>
          <p:cNvPr id="292" name="Google Shape;292;p17"/>
          <p:cNvSpPr txBox="1"/>
          <p:nvPr/>
        </p:nvSpPr>
        <p:spPr>
          <a:xfrm>
            <a:off x="2776885" y="1603550"/>
            <a:ext cx="122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Visual Design</a:t>
            </a:r>
            <a:endParaRPr>
              <a:latin typeface="Calibri"/>
              <a:ea typeface="Calibri"/>
              <a:cs typeface="Calibri"/>
              <a:sym typeface="Calibri"/>
            </a:endParaRPr>
          </a:p>
        </p:txBody>
      </p:sp>
      <p:sp>
        <p:nvSpPr>
          <p:cNvPr id="293" name="Google Shape;293;p17"/>
          <p:cNvSpPr txBox="1"/>
          <p:nvPr/>
        </p:nvSpPr>
        <p:spPr>
          <a:xfrm>
            <a:off x="4146639" y="1603550"/>
            <a:ext cx="1320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Functionality </a:t>
            </a:r>
            <a:endParaRPr>
              <a:latin typeface="Calibri"/>
              <a:ea typeface="Calibri"/>
              <a:cs typeface="Calibri"/>
              <a:sym typeface="Calibri"/>
            </a:endParaRPr>
          </a:p>
        </p:txBody>
      </p:sp>
      <p:sp>
        <p:nvSpPr>
          <p:cNvPr id="294" name="Google Shape;294;p17"/>
          <p:cNvSpPr txBox="1"/>
          <p:nvPr/>
        </p:nvSpPr>
        <p:spPr>
          <a:xfrm>
            <a:off x="5660821" y="1495850"/>
            <a:ext cx="122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API Integration</a:t>
            </a:r>
            <a:endParaRPr>
              <a:latin typeface="Calibri"/>
              <a:ea typeface="Calibri"/>
              <a:cs typeface="Calibri"/>
              <a:sym typeface="Calibri"/>
            </a:endParaRPr>
          </a:p>
        </p:txBody>
      </p:sp>
      <p:sp>
        <p:nvSpPr>
          <p:cNvPr id="295" name="Google Shape;295;p17"/>
          <p:cNvSpPr/>
          <p:nvPr/>
        </p:nvSpPr>
        <p:spPr>
          <a:xfrm rot="-5400000">
            <a:off x="284050" y="2871475"/>
            <a:ext cx="1435200" cy="530700"/>
          </a:xfrm>
          <a:prstGeom prst="round2SameRect">
            <a:avLst>
              <a:gd fmla="val 50000" name="adj1"/>
              <a:gd fmla="val 0" name="adj2"/>
            </a:avLst>
          </a:prstGeom>
          <a:solidFill>
            <a:srgbClr val="E691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Goals</a:t>
            </a:r>
            <a:endParaRPr>
              <a:solidFill>
                <a:schemeClr val="lt1"/>
              </a:solidFill>
            </a:endParaRPr>
          </a:p>
        </p:txBody>
      </p:sp>
      <p:sp>
        <p:nvSpPr>
          <p:cNvPr id="296" name="Google Shape;296;p17"/>
          <p:cNvSpPr/>
          <p:nvPr/>
        </p:nvSpPr>
        <p:spPr>
          <a:xfrm>
            <a:off x="1267000" y="2422825"/>
            <a:ext cx="7141800" cy="143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txBox="1"/>
          <p:nvPr/>
        </p:nvSpPr>
        <p:spPr>
          <a:xfrm>
            <a:off x="1276303" y="2431100"/>
            <a:ext cx="1356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Hosting platform</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API access</a:t>
            </a:r>
            <a:endParaRPr sz="1100">
              <a:solidFill>
                <a:schemeClr val="dk1"/>
              </a:solidFill>
              <a:latin typeface="Calibri"/>
              <a:ea typeface="Calibri"/>
              <a:cs typeface="Calibri"/>
              <a:sym typeface="Calibri"/>
            </a:endParaRPr>
          </a:p>
        </p:txBody>
      </p:sp>
      <p:sp>
        <p:nvSpPr>
          <p:cNvPr id="298" name="Google Shape;298;p17"/>
          <p:cNvSpPr txBox="1"/>
          <p:nvPr/>
        </p:nvSpPr>
        <p:spPr>
          <a:xfrm>
            <a:off x="2634178" y="2431100"/>
            <a:ext cx="1356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Mock-up</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Review</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Web application</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299" name="Google Shape;299;p17"/>
          <p:cNvSpPr txBox="1"/>
          <p:nvPr/>
        </p:nvSpPr>
        <p:spPr>
          <a:xfrm>
            <a:off x="3992053" y="2431100"/>
            <a:ext cx="13560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Navigation</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Data </a:t>
            </a:r>
            <a:r>
              <a:rPr lang="en" sz="1100">
                <a:solidFill>
                  <a:schemeClr val="dk1"/>
                </a:solidFill>
                <a:latin typeface="Calibri"/>
                <a:ea typeface="Calibri"/>
                <a:cs typeface="Calibri"/>
                <a:sym typeface="Calibri"/>
              </a:rPr>
              <a:t>Processing</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Data persistence</a:t>
            </a:r>
            <a:endParaRPr sz="1100">
              <a:solidFill>
                <a:schemeClr val="dk1"/>
              </a:solidFill>
              <a:latin typeface="Calibri"/>
              <a:ea typeface="Calibri"/>
              <a:cs typeface="Calibri"/>
              <a:sym typeface="Calibri"/>
            </a:endParaRPr>
          </a:p>
        </p:txBody>
      </p:sp>
      <p:sp>
        <p:nvSpPr>
          <p:cNvPr id="300" name="Google Shape;300;p17"/>
          <p:cNvSpPr txBox="1"/>
          <p:nvPr/>
        </p:nvSpPr>
        <p:spPr>
          <a:xfrm>
            <a:off x="5467553" y="2431100"/>
            <a:ext cx="1356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Connect API</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Process returns</a:t>
            </a:r>
            <a:endParaRPr sz="1100">
              <a:solidFill>
                <a:schemeClr val="dk1"/>
              </a:solidFill>
              <a:latin typeface="Calibri"/>
              <a:ea typeface="Calibri"/>
              <a:cs typeface="Calibri"/>
              <a:sym typeface="Calibri"/>
            </a:endParaRPr>
          </a:p>
        </p:txBody>
      </p:sp>
      <p:sp>
        <p:nvSpPr>
          <p:cNvPr id="301" name="Google Shape;301;p17"/>
          <p:cNvSpPr txBox="1"/>
          <p:nvPr/>
        </p:nvSpPr>
        <p:spPr>
          <a:xfrm>
            <a:off x="6943053" y="2431100"/>
            <a:ext cx="13560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Responsive</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Portable</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chemeClr val="dk1"/>
                </a:solidFill>
                <a:latin typeface="Calibri"/>
                <a:ea typeface="Calibri"/>
                <a:cs typeface="Calibri"/>
                <a:sym typeface="Calibri"/>
              </a:rPr>
              <a:t>      Reliable</a:t>
            </a:r>
            <a:endParaRPr sz="1100">
              <a:solidFill>
                <a:schemeClr val="dk1"/>
              </a:solidFill>
              <a:latin typeface="Calibri"/>
              <a:ea typeface="Calibri"/>
              <a:cs typeface="Calibri"/>
              <a:sym typeface="Calibri"/>
            </a:endParaRPr>
          </a:p>
        </p:txBody>
      </p:sp>
      <p:sp>
        <p:nvSpPr>
          <p:cNvPr id="302" name="Google Shape;302;p1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03" name="Google Shape;303;p17"/>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Status</a:t>
            </a:r>
            <a:endParaRPr/>
          </a:p>
        </p:txBody>
      </p:sp>
      <p:cxnSp>
        <p:nvCxnSpPr>
          <p:cNvPr id="304" name="Google Shape;304;p17"/>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8"/>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0" name="Google Shape;310;p1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11" name="Google Shape;311;p18"/>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Challenges</a:t>
            </a:r>
            <a:endParaRPr/>
          </a:p>
        </p:txBody>
      </p:sp>
      <p:cxnSp>
        <p:nvCxnSpPr>
          <p:cNvPr id="312" name="Google Shape;312;p18"/>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
        <p:nvSpPr>
          <p:cNvPr id="313" name="Google Shape;313;p18"/>
          <p:cNvSpPr/>
          <p:nvPr/>
        </p:nvSpPr>
        <p:spPr>
          <a:xfrm>
            <a:off x="373550" y="950250"/>
            <a:ext cx="3932400" cy="358200"/>
          </a:xfrm>
          <a:prstGeom prst="rect">
            <a:avLst/>
          </a:prstGeom>
          <a:solidFill>
            <a:srgbClr val="00539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Problems</a:t>
            </a:r>
            <a:endParaRPr>
              <a:solidFill>
                <a:schemeClr val="lt1"/>
              </a:solidFill>
              <a:latin typeface="Calibri"/>
              <a:ea typeface="Calibri"/>
              <a:cs typeface="Calibri"/>
              <a:sym typeface="Calibri"/>
            </a:endParaRPr>
          </a:p>
        </p:txBody>
      </p:sp>
      <p:sp>
        <p:nvSpPr>
          <p:cNvPr id="314" name="Google Shape;314;p18"/>
          <p:cNvSpPr/>
          <p:nvPr/>
        </p:nvSpPr>
        <p:spPr>
          <a:xfrm>
            <a:off x="4498125" y="950250"/>
            <a:ext cx="3932400" cy="358200"/>
          </a:xfrm>
          <a:prstGeom prst="rect">
            <a:avLst/>
          </a:prstGeom>
          <a:solidFill>
            <a:srgbClr val="08563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Solutions</a:t>
            </a:r>
            <a:endParaRPr>
              <a:solidFill>
                <a:schemeClr val="lt1"/>
              </a:solidFill>
              <a:latin typeface="Calibri"/>
              <a:ea typeface="Calibri"/>
              <a:cs typeface="Calibri"/>
              <a:sym typeface="Calibri"/>
            </a:endParaRPr>
          </a:p>
        </p:txBody>
      </p:sp>
      <p:sp>
        <p:nvSpPr>
          <p:cNvPr id="315" name="Google Shape;315;p18"/>
          <p:cNvSpPr/>
          <p:nvPr/>
        </p:nvSpPr>
        <p:spPr>
          <a:xfrm>
            <a:off x="373550" y="1430875"/>
            <a:ext cx="489300" cy="572700"/>
          </a:xfrm>
          <a:prstGeom prst="rect">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1	</a:t>
            </a:r>
            <a:endParaRPr>
              <a:solidFill>
                <a:schemeClr val="lt1"/>
              </a:solidFill>
              <a:latin typeface="Calibri"/>
              <a:ea typeface="Calibri"/>
              <a:cs typeface="Calibri"/>
              <a:sym typeface="Calibri"/>
            </a:endParaRPr>
          </a:p>
        </p:txBody>
      </p:sp>
      <p:sp>
        <p:nvSpPr>
          <p:cNvPr id="316" name="Google Shape;316;p18"/>
          <p:cNvSpPr/>
          <p:nvPr/>
        </p:nvSpPr>
        <p:spPr>
          <a:xfrm>
            <a:off x="862850" y="1435600"/>
            <a:ext cx="3402300" cy="55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API returns processed after page change</a:t>
            </a:r>
            <a:endParaRPr>
              <a:latin typeface="Calibri"/>
              <a:ea typeface="Calibri"/>
              <a:cs typeface="Calibri"/>
              <a:sym typeface="Calibri"/>
            </a:endParaRPr>
          </a:p>
        </p:txBody>
      </p:sp>
      <p:sp>
        <p:nvSpPr>
          <p:cNvPr id="317" name="Google Shape;317;p18"/>
          <p:cNvSpPr/>
          <p:nvPr/>
        </p:nvSpPr>
        <p:spPr>
          <a:xfrm>
            <a:off x="373550" y="2126000"/>
            <a:ext cx="489300" cy="897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2</a:t>
            </a:r>
            <a:endParaRPr>
              <a:latin typeface="Calibri"/>
              <a:ea typeface="Calibri"/>
              <a:cs typeface="Calibri"/>
              <a:sym typeface="Calibri"/>
            </a:endParaRPr>
          </a:p>
        </p:txBody>
      </p:sp>
      <p:sp>
        <p:nvSpPr>
          <p:cNvPr id="318" name="Google Shape;318;p18"/>
          <p:cNvSpPr/>
          <p:nvPr/>
        </p:nvSpPr>
        <p:spPr>
          <a:xfrm>
            <a:off x="862850" y="2126000"/>
            <a:ext cx="3442200" cy="89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High latency for heat-map generation</a:t>
            </a:r>
            <a:endParaRPr>
              <a:latin typeface="Calibri"/>
              <a:ea typeface="Calibri"/>
              <a:cs typeface="Calibri"/>
              <a:sym typeface="Calibri"/>
            </a:endParaRPr>
          </a:p>
        </p:txBody>
      </p:sp>
      <p:sp>
        <p:nvSpPr>
          <p:cNvPr id="319" name="Google Shape;319;p18"/>
          <p:cNvSpPr/>
          <p:nvPr/>
        </p:nvSpPr>
        <p:spPr>
          <a:xfrm>
            <a:off x="4498113" y="1430875"/>
            <a:ext cx="489300" cy="572700"/>
          </a:xfrm>
          <a:prstGeom prst="rect">
            <a:avLst/>
          </a:prstGeom>
          <a:solidFill>
            <a:srgbClr val="08563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1</a:t>
            </a:r>
            <a:endParaRPr>
              <a:latin typeface="Calibri"/>
              <a:ea typeface="Calibri"/>
              <a:cs typeface="Calibri"/>
              <a:sym typeface="Calibri"/>
            </a:endParaRPr>
          </a:p>
        </p:txBody>
      </p:sp>
      <p:sp>
        <p:nvSpPr>
          <p:cNvPr id="320" name="Google Shape;320;p18"/>
          <p:cNvSpPr/>
          <p:nvPr/>
        </p:nvSpPr>
        <p:spPr>
          <a:xfrm>
            <a:off x="4987411" y="1430875"/>
            <a:ext cx="3442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Utilized JS promises for async functions</a:t>
            </a:r>
            <a:endParaRPr>
              <a:latin typeface="Calibri"/>
              <a:ea typeface="Calibri"/>
              <a:cs typeface="Calibri"/>
              <a:sym typeface="Calibri"/>
            </a:endParaRPr>
          </a:p>
        </p:txBody>
      </p:sp>
      <p:sp>
        <p:nvSpPr>
          <p:cNvPr id="321" name="Google Shape;321;p18"/>
          <p:cNvSpPr/>
          <p:nvPr/>
        </p:nvSpPr>
        <p:spPr>
          <a:xfrm>
            <a:off x="4498103" y="2126000"/>
            <a:ext cx="489300" cy="897600"/>
          </a:xfrm>
          <a:prstGeom prst="rect">
            <a:avLst/>
          </a:prstGeom>
          <a:solidFill>
            <a:srgbClr val="08563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2</a:t>
            </a:r>
            <a:endParaRPr>
              <a:latin typeface="Calibri"/>
              <a:ea typeface="Calibri"/>
              <a:cs typeface="Calibri"/>
              <a:sym typeface="Calibri"/>
            </a:endParaRPr>
          </a:p>
        </p:txBody>
      </p:sp>
      <p:sp>
        <p:nvSpPr>
          <p:cNvPr id="322" name="Google Shape;322;p18"/>
          <p:cNvSpPr/>
          <p:nvPr/>
        </p:nvSpPr>
        <p:spPr>
          <a:xfrm>
            <a:off x="4987400" y="2126000"/>
            <a:ext cx="3442200" cy="89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latin typeface="Calibri"/>
                <a:ea typeface="Calibri"/>
                <a:cs typeface="Calibri"/>
                <a:sym typeface="Calibri"/>
              </a:rPr>
              <a:t>Moved data processing to front-end</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Decreased resolution for heatmap</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Added save ability preventing recalculation</a:t>
            </a:r>
            <a:endParaRPr>
              <a:latin typeface="Calibri"/>
              <a:ea typeface="Calibri"/>
              <a:cs typeface="Calibri"/>
              <a:sym typeface="Calibri"/>
            </a:endParaRPr>
          </a:p>
        </p:txBody>
      </p:sp>
      <p:sp>
        <p:nvSpPr>
          <p:cNvPr id="323" name="Google Shape;323;p18"/>
          <p:cNvSpPr/>
          <p:nvPr/>
        </p:nvSpPr>
        <p:spPr>
          <a:xfrm>
            <a:off x="393538" y="3146025"/>
            <a:ext cx="489300" cy="5727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3</a:t>
            </a:r>
            <a:endParaRPr>
              <a:latin typeface="Calibri"/>
              <a:ea typeface="Calibri"/>
              <a:cs typeface="Calibri"/>
              <a:sym typeface="Calibri"/>
            </a:endParaRPr>
          </a:p>
        </p:txBody>
      </p:sp>
      <p:sp>
        <p:nvSpPr>
          <p:cNvPr id="324" name="Google Shape;324;p18"/>
          <p:cNvSpPr/>
          <p:nvPr/>
        </p:nvSpPr>
        <p:spPr>
          <a:xfrm>
            <a:off x="883704" y="3146025"/>
            <a:ext cx="3442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Back-end framework connection problems to database</a:t>
            </a:r>
            <a:endParaRPr>
              <a:latin typeface="Calibri"/>
              <a:ea typeface="Calibri"/>
              <a:cs typeface="Calibri"/>
              <a:sym typeface="Calibri"/>
            </a:endParaRPr>
          </a:p>
        </p:txBody>
      </p:sp>
      <p:sp>
        <p:nvSpPr>
          <p:cNvPr id="325" name="Google Shape;325;p18"/>
          <p:cNvSpPr/>
          <p:nvPr/>
        </p:nvSpPr>
        <p:spPr>
          <a:xfrm>
            <a:off x="4518100" y="3146025"/>
            <a:ext cx="489300" cy="572700"/>
          </a:xfrm>
          <a:prstGeom prst="rect">
            <a:avLst/>
          </a:prstGeom>
          <a:solidFill>
            <a:srgbClr val="08563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3</a:t>
            </a:r>
            <a:endParaRPr>
              <a:latin typeface="Calibri"/>
              <a:ea typeface="Calibri"/>
              <a:cs typeface="Calibri"/>
              <a:sym typeface="Calibri"/>
            </a:endParaRPr>
          </a:p>
        </p:txBody>
      </p:sp>
      <p:sp>
        <p:nvSpPr>
          <p:cNvPr id="326" name="Google Shape;326;p18"/>
          <p:cNvSpPr/>
          <p:nvPr/>
        </p:nvSpPr>
        <p:spPr>
          <a:xfrm>
            <a:off x="5008264" y="3146025"/>
            <a:ext cx="3442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latin typeface="Calibri"/>
                <a:ea typeface="Calibri"/>
                <a:cs typeface="Calibri"/>
                <a:sym typeface="Calibri"/>
              </a:rPr>
              <a:t>Switched to Spring Boot. A framework designed for database </a:t>
            </a:r>
            <a:r>
              <a:rPr lang="en">
                <a:latin typeface="Calibri"/>
                <a:ea typeface="Calibri"/>
                <a:cs typeface="Calibri"/>
                <a:sym typeface="Calibri"/>
              </a:rPr>
              <a:t>management</a:t>
            </a:r>
            <a:endParaRPr>
              <a:latin typeface="Calibri"/>
              <a:ea typeface="Calibri"/>
              <a:cs typeface="Calibri"/>
              <a:sym typeface="Calibri"/>
            </a:endParaRPr>
          </a:p>
        </p:txBody>
      </p:sp>
      <p:sp>
        <p:nvSpPr>
          <p:cNvPr id="327" name="Google Shape;327;p18"/>
          <p:cNvSpPr/>
          <p:nvPr/>
        </p:nvSpPr>
        <p:spPr>
          <a:xfrm>
            <a:off x="386875" y="3841150"/>
            <a:ext cx="489300" cy="5727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4</a:t>
            </a:r>
            <a:endParaRPr>
              <a:latin typeface="Calibri"/>
              <a:ea typeface="Calibri"/>
              <a:cs typeface="Calibri"/>
              <a:sym typeface="Calibri"/>
            </a:endParaRPr>
          </a:p>
        </p:txBody>
      </p:sp>
      <p:sp>
        <p:nvSpPr>
          <p:cNvPr id="328" name="Google Shape;328;p18"/>
          <p:cNvSpPr/>
          <p:nvPr/>
        </p:nvSpPr>
        <p:spPr>
          <a:xfrm>
            <a:off x="876753" y="3841150"/>
            <a:ext cx="3442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Realty company </a:t>
            </a:r>
            <a:r>
              <a:rPr lang="en">
                <a:latin typeface="Calibri"/>
                <a:ea typeface="Calibri"/>
                <a:cs typeface="Calibri"/>
                <a:sym typeface="Calibri"/>
              </a:rPr>
              <a:t>rescinded</a:t>
            </a:r>
            <a:r>
              <a:rPr lang="en">
                <a:latin typeface="Calibri"/>
                <a:ea typeface="Calibri"/>
                <a:cs typeface="Calibri"/>
                <a:sym typeface="Calibri"/>
              </a:rPr>
              <a:t> access to MLS database</a:t>
            </a:r>
            <a:endParaRPr>
              <a:latin typeface="Calibri"/>
              <a:ea typeface="Calibri"/>
              <a:cs typeface="Calibri"/>
              <a:sym typeface="Calibri"/>
            </a:endParaRPr>
          </a:p>
        </p:txBody>
      </p:sp>
      <p:sp>
        <p:nvSpPr>
          <p:cNvPr id="329" name="Google Shape;329;p18"/>
          <p:cNvSpPr/>
          <p:nvPr/>
        </p:nvSpPr>
        <p:spPr>
          <a:xfrm>
            <a:off x="4511438" y="3841150"/>
            <a:ext cx="489300" cy="572700"/>
          </a:xfrm>
          <a:prstGeom prst="rect">
            <a:avLst/>
          </a:prstGeom>
          <a:solidFill>
            <a:srgbClr val="08563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4</a:t>
            </a:r>
            <a:endParaRPr>
              <a:latin typeface="Calibri"/>
              <a:ea typeface="Calibri"/>
              <a:cs typeface="Calibri"/>
              <a:sym typeface="Calibri"/>
            </a:endParaRPr>
          </a:p>
        </p:txBody>
      </p:sp>
      <p:sp>
        <p:nvSpPr>
          <p:cNvPr id="330" name="Google Shape;330;p18"/>
          <p:cNvSpPr/>
          <p:nvPr/>
        </p:nvSpPr>
        <p:spPr>
          <a:xfrm>
            <a:off x="5001313" y="3841150"/>
            <a:ext cx="3442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latin typeface="Calibri"/>
                <a:ea typeface="Calibri"/>
                <a:cs typeface="Calibri"/>
                <a:sym typeface="Calibri"/>
              </a:rPr>
              <a:t>Removed functionality from database as it was an additional feature</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9"/>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336" name="Google Shape;336;p19"/>
          <p:cNvGrpSpPr/>
          <p:nvPr/>
        </p:nvGrpSpPr>
        <p:grpSpPr>
          <a:xfrm>
            <a:off x="7574510" y="1080370"/>
            <a:ext cx="972105" cy="964732"/>
            <a:chOff x="2859873" y="853971"/>
            <a:chExt cx="1068600" cy="1068600"/>
          </a:xfrm>
        </p:grpSpPr>
        <p:sp>
          <p:nvSpPr>
            <p:cNvPr id="337" name="Google Shape;337;p19"/>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9"/>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grpSp>
        <p:nvGrpSpPr>
          <p:cNvPr id="339" name="Google Shape;339;p19"/>
          <p:cNvGrpSpPr/>
          <p:nvPr/>
        </p:nvGrpSpPr>
        <p:grpSpPr>
          <a:xfrm>
            <a:off x="5822248" y="1080370"/>
            <a:ext cx="972105" cy="964732"/>
            <a:chOff x="2859873" y="853971"/>
            <a:chExt cx="1068600" cy="1068600"/>
          </a:xfrm>
        </p:grpSpPr>
        <p:sp>
          <p:nvSpPr>
            <p:cNvPr id="340" name="Google Shape;340;p19"/>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grpSp>
        <p:nvGrpSpPr>
          <p:cNvPr id="342" name="Google Shape;342;p19"/>
          <p:cNvGrpSpPr/>
          <p:nvPr/>
        </p:nvGrpSpPr>
        <p:grpSpPr>
          <a:xfrm>
            <a:off x="4034885" y="1080370"/>
            <a:ext cx="972105" cy="964732"/>
            <a:chOff x="2859873" y="853971"/>
            <a:chExt cx="1068600" cy="1068600"/>
          </a:xfrm>
        </p:grpSpPr>
        <p:sp>
          <p:nvSpPr>
            <p:cNvPr id="343" name="Google Shape;343;p19"/>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9"/>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grpSp>
        <p:nvGrpSpPr>
          <p:cNvPr id="345" name="Google Shape;345;p19"/>
          <p:cNvGrpSpPr/>
          <p:nvPr/>
        </p:nvGrpSpPr>
        <p:grpSpPr>
          <a:xfrm>
            <a:off x="2282460" y="1080370"/>
            <a:ext cx="972105" cy="964732"/>
            <a:chOff x="2859873" y="853971"/>
            <a:chExt cx="1068600" cy="1068600"/>
          </a:xfrm>
        </p:grpSpPr>
        <p:sp>
          <p:nvSpPr>
            <p:cNvPr id="346" name="Google Shape;346;p19"/>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9"/>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sp>
        <p:nvSpPr>
          <p:cNvPr id="348" name="Google Shape;348;p1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49" name="Google Shape;349;p19"/>
          <p:cNvSpPr/>
          <p:nvPr/>
        </p:nvSpPr>
        <p:spPr>
          <a:xfrm>
            <a:off x="261775" y="1757399"/>
            <a:ext cx="1438200" cy="8859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0" name="Google Shape;350;p19"/>
          <p:cNvGrpSpPr/>
          <p:nvPr/>
        </p:nvGrpSpPr>
        <p:grpSpPr>
          <a:xfrm>
            <a:off x="494935" y="1081395"/>
            <a:ext cx="972105" cy="964732"/>
            <a:chOff x="2859873" y="853971"/>
            <a:chExt cx="1068600" cy="1068600"/>
          </a:xfrm>
        </p:grpSpPr>
        <p:sp>
          <p:nvSpPr>
            <p:cNvPr id="351" name="Google Shape;351;p19"/>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9"/>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sp>
        <p:nvSpPr>
          <p:cNvPr id="353" name="Google Shape;353;p19"/>
          <p:cNvSpPr/>
          <p:nvPr/>
        </p:nvSpPr>
        <p:spPr>
          <a:xfrm>
            <a:off x="220675" y="2046247"/>
            <a:ext cx="1520400" cy="240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0" spcFirstLastPara="1" rIns="91425" wrap="square" tIns="91425">
            <a:noAutofit/>
          </a:bodyPr>
          <a:lstStyle/>
          <a:p>
            <a:pPr indent="0" lvl="0" marL="0" rtl="0" algn="ctr">
              <a:spcBef>
                <a:spcPts val="0"/>
              </a:spcBef>
              <a:spcAft>
                <a:spcPts val="0"/>
              </a:spcAft>
              <a:buNone/>
            </a:pPr>
            <a:r>
              <a:rPr lang="en" sz="1100"/>
              <a:t>Team Lead</a:t>
            </a:r>
            <a:endParaRPr sz="11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109220" lvl="0" marL="274320" rtl="0" algn="l">
              <a:spcBef>
                <a:spcPts val="0"/>
              </a:spcBef>
              <a:spcAft>
                <a:spcPts val="0"/>
              </a:spcAft>
              <a:buSzPts val="1000"/>
              <a:buChar char="●"/>
            </a:pPr>
            <a:r>
              <a:rPr lang="en" sz="1000"/>
              <a:t>Visual </a:t>
            </a:r>
            <a:r>
              <a:rPr lang="en" sz="1000"/>
              <a:t>Design</a:t>
            </a:r>
            <a:endParaRPr sz="1000"/>
          </a:p>
          <a:p>
            <a:pPr indent="-45720" lvl="0" marL="274320" rtl="0" algn="l">
              <a:spcBef>
                <a:spcPts val="0"/>
              </a:spcBef>
              <a:spcAft>
                <a:spcPts val="0"/>
              </a:spcAft>
              <a:buNone/>
            </a:pPr>
            <a:r>
              <a:t/>
            </a:r>
            <a:endParaRPr sz="1000"/>
          </a:p>
          <a:p>
            <a:pPr indent="-109220" lvl="0" marL="274320" rtl="0" algn="l">
              <a:spcBef>
                <a:spcPts val="0"/>
              </a:spcBef>
              <a:spcAft>
                <a:spcPts val="0"/>
              </a:spcAft>
              <a:buSzPts val="1000"/>
              <a:buChar char="●"/>
            </a:pPr>
            <a:r>
              <a:rPr lang="en" sz="1000"/>
              <a:t>Error </a:t>
            </a:r>
            <a:r>
              <a:rPr lang="en" sz="1000"/>
              <a:t>Handling</a:t>
            </a:r>
            <a:endParaRPr sz="1000"/>
          </a:p>
          <a:p>
            <a:pPr indent="-45720" lvl="0" marL="274320" rtl="0" algn="l">
              <a:spcBef>
                <a:spcPts val="0"/>
              </a:spcBef>
              <a:spcAft>
                <a:spcPts val="0"/>
              </a:spcAft>
              <a:buNone/>
            </a:pPr>
            <a:r>
              <a:t/>
            </a:r>
            <a:endParaRPr sz="1000"/>
          </a:p>
          <a:p>
            <a:pPr indent="-109220" lvl="0" marL="274320" rtl="0" algn="l">
              <a:spcBef>
                <a:spcPts val="0"/>
              </a:spcBef>
              <a:spcAft>
                <a:spcPts val="0"/>
              </a:spcAft>
              <a:buSzPts val="1000"/>
              <a:buChar char="●"/>
            </a:pPr>
            <a:r>
              <a:rPr lang="en" sz="1000"/>
              <a:t>Data </a:t>
            </a:r>
            <a:r>
              <a:rPr lang="en" sz="1000"/>
              <a:t>Integration</a:t>
            </a:r>
            <a:endParaRPr sz="1000"/>
          </a:p>
          <a:p>
            <a:pPr indent="-45720" lvl="0" marL="274320" rtl="0" algn="l">
              <a:spcBef>
                <a:spcPts val="0"/>
              </a:spcBef>
              <a:spcAft>
                <a:spcPts val="0"/>
              </a:spcAft>
              <a:buNone/>
            </a:pPr>
            <a:r>
              <a:t/>
            </a:r>
            <a:endParaRPr sz="1000"/>
          </a:p>
          <a:p>
            <a:pPr indent="-109220" lvl="0" marL="274320" rtl="0" algn="l">
              <a:spcBef>
                <a:spcPts val="0"/>
              </a:spcBef>
              <a:spcAft>
                <a:spcPts val="0"/>
              </a:spcAft>
              <a:buSzPts val="1000"/>
              <a:buChar char="●"/>
            </a:pPr>
            <a:r>
              <a:rPr lang="en" sz="1000"/>
              <a:t>Functions and API calls</a:t>
            </a:r>
            <a:endParaRPr sz="1000"/>
          </a:p>
        </p:txBody>
      </p:sp>
      <p:sp>
        <p:nvSpPr>
          <p:cNvPr id="354" name="Google Shape;354;p19"/>
          <p:cNvSpPr/>
          <p:nvPr/>
        </p:nvSpPr>
        <p:spPr>
          <a:xfrm>
            <a:off x="2049300" y="1756374"/>
            <a:ext cx="1438200" cy="8859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9"/>
          <p:cNvSpPr/>
          <p:nvPr/>
        </p:nvSpPr>
        <p:spPr>
          <a:xfrm>
            <a:off x="2008200" y="2045023"/>
            <a:ext cx="1520400" cy="240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Development Lead</a:t>
            </a:r>
            <a:endParaRPr sz="11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Back-End Coding</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Data Integration</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Testing</a:t>
            </a:r>
            <a:endParaRPr sz="1000">
              <a:solidFill>
                <a:schemeClr val="dk1"/>
              </a:solidFill>
            </a:endParaRPr>
          </a:p>
          <a:p>
            <a:pPr indent="-45720" lvl="0" marL="27432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None/>
            </a:pPr>
            <a:r>
              <a:t/>
            </a:r>
            <a:endParaRPr/>
          </a:p>
        </p:txBody>
      </p:sp>
      <p:sp>
        <p:nvSpPr>
          <p:cNvPr id="356" name="Google Shape;356;p19"/>
          <p:cNvSpPr/>
          <p:nvPr/>
        </p:nvSpPr>
        <p:spPr>
          <a:xfrm>
            <a:off x="3801725" y="1756374"/>
            <a:ext cx="1438200" cy="8859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9"/>
          <p:cNvSpPr/>
          <p:nvPr/>
        </p:nvSpPr>
        <p:spPr>
          <a:xfrm>
            <a:off x="3760625" y="2045023"/>
            <a:ext cx="1520400" cy="240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Security/Client Lead</a:t>
            </a:r>
            <a:br>
              <a:rPr lang="en" sz="1000">
                <a:solidFill>
                  <a:schemeClr val="dk1"/>
                </a:solidFill>
              </a:rPr>
            </a:b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Front-End coding</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Functions and API calls</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Security Testing</a:t>
            </a:r>
            <a:endParaRPr sz="1000">
              <a:solidFill>
                <a:schemeClr val="dk1"/>
              </a:solidFill>
            </a:endParaRPr>
          </a:p>
          <a:p>
            <a:pPr indent="-45720" lvl="0" marL="27432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None/>
            </a:pPr>
            <a:r>
              <a:t/>
            </a:r>
            <a:endParaRPr/>
          </a:p>
        </p:txBody>
      </p:sp>
      <p:sp>
        <p:nvSpPr>
          <p:cNvPr id="358" name="Google Shape;358;p19"/>
          <p:cNvSpPr/>
          <p:nvPr/>
        </p:nvSpPr>
        <p:spPr>
          <a:xfrm>
            <a:off x="7341350" y="1756374"/>
            <a:ext cx="1438200" cy="8859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9"/>
          <p:cNvSpPr/>
          <p:nvPr/>
        </p:nvSpPr>
        <p:spPr>
          <a:xfrm>
            <a:off x="7300250" y="2045023"/>
            <a:ext cx="1520400" cy="240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Front-End Lead</a:t>
            </a:r>
            <a:endParaRPr sz="1100">
              <a:solidFill>
                <a:schemeClr val="dk1"/>
              </a:solidFill>
            </a:endParaRPr>
          </a:p>
          <a:p>
            <a:pPr indent="0" lvl="0" marL="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Visual Design</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Front-End Coding</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Database Management</a:t>
            </a:r>
            <a:endParaRPr sz="1000">
              <a:solidFill>
                <a:schemeClr val="dk1"/>
              </a:solidFill>
            </a:endParaRPr>
          </a:p>
          <a:p>
            <a:pPr indent="-45720" lvl="0" marL="27432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None/>
            </a:pPr>
            <a:r>
              <a:t/>
            </a:r>
            <a:endParaRPr/>
          </a:p>
        </p:txBody>
      </p:sp>
      <p:sp>
        <p:nvSpPr>
          <p:cNvPr id="360" name="Google Shape;360;p19"/>
          <p:cNvSpPr/>
          <p:nvPr/>
        </p:nvSpPr>
        <p:spPr>
          <a:xfrm>
            <a:off x="5589088" y="1756374"/>
            <a:ext cx="1438200" cy="8859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9"/>
          <p:cNvSpPr/>
          <p:nvPr/>
        </p:nvSpPr>
        <p:spPr>
          <a:xfrm>
            <a:off x="5547988" y="2045023"/>
            <a:ext cx="1520400" cy="240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Back-End Lead</a:t>
            </a:r>
            <a:endParaRPr sz="11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Back-End Coding</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Database Management</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Error</a:t>
            </a:r>
            <a:r>
              <a:rPr lang="en" sz="1000">
                <a:solidFill>
                  <a:schemeClr val="dk1"/>
                </a:solidFill>
              </a:rPr>
              <a:t> </a:t>
            </a:r>
            <a:r>
              <a:rPr lang="en" sz="1000">
                <a:solidFill>
                  <a:schemeClr val="dk1"/>
                </a:solidFill>
              </a:rPr>
              <a:t>Handling</a:t>
            </a:r>
            <a:endParaRPr sz="1000">
              <a:solidFill>
                <a:schemeClr val="dk1"/>
              </a:solidFill>
            </a:endParaRPr>
          </a:p>
          <a:p>
            <a:pPr indent="-45720" lvl="0" marL="27432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None/>
            </a:pPr>
            <a:r>
              <a:t/>
            </a:r>
            <a:endParaRPr/>
          </a:p>
        </p:txBody>
      </p:sp>
      <p:sp>
        <p:nvSpPr>
          <p:cNvPr id="362" name="Google Shape;362;p19"/>
          <p:cNvSpPr/>
          <p:nvPr/>
        </p:nvSpPr>
        <p:spPr>
          <a:xfrm>
            <a:off x="494875" y="4453911"/>
            <a:ext cx="972000" cy="69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9"/>
          <p:cNvSpPr/>
          <p:nvPr/>
        </p:nvSpPr>
        <p:spPr>
          <a:xfrm>
            <a:off x="2282400" y="4453911"/>
            <a:ext cx="972000" cy="69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9"/>
          <p:cNvSpPr/>
          <p:nvPr/>
        </p:nvSpPr>
        <p:spPr>
          <a:xfrm>
            <a:off x="4034825" y="4453911"/>
            <a:ext cx="972000" cy="69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9"/>
          <p:cNvSpPr/>
          <p:nvPr/>
        </p:nvSpPr>
        <p:spPr>
          <a:xfrm>
            <a:off x="5822175" y="4453911"/>
            <a:ext cx="972000" cy="69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9"/>
          <p:cNvSpPr/>
          <p:nvPr/>
        </p:nvSpPr>
        <p:spPr>
          <a:xfrm>
            <a:off x="7574775" y="4453911"/>
            <a:ext cx="972000" cy="69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7" name="Google Shape;367;p19"/>
          <p:cNvPicPr preferRelativeResize="0"/>
          <p:nvPr/>
        </p:nvPicPr>
        <p:blipFill>
          <a:blip r:embed="rId3">
            <a:alphaModFix/>
          </a:blip>
          <a:stretch>
            <a:fillRect/>
          </a:stretch>
        </p:blipFill>
        <p:spPr>
          <a:xfrm>
            <a:off x="585650" y="1159475"/>
            <a:ext cx="791100" cy="806400"/>
          </a:xfrm>
          <a:prstGeom prst="ellipse">
            <a:avLst/>
          </a:prstGeom>
          <a:noFill/>
          <a:ln>
            <a:noFill/>
          </a:ln>
        </p:spPr>
      </p:pic>
      <p:pic>
        <p:nvPicPr>
          <p:cNvPr id="368" name="Google Shape;368;p19"/>
          <p:cNvPicPr preferRelativeResize="0"/>
          <p:nvPr/>
        </p:nvPicPr>
        <p:blipFill>
          <a:blip r:embed="rId4">
            <a:alphaModFix/>
          </a:blip>
          <a:stretch>
            <a:fillRect/>
          </a:stretch>
        </p:blipFill>
        <p:spPr>
          <a:xfrm>
            <a:off x="2372850" y="1159475"/>
            <a:ext cx="791100" cy="806400"/>
          </a:xfrm>
          <a:prstGeom prst="ellipse">
            <a:avLst/>
          </a:prstGeom>
          <a:noFill/>
          <a:ln>
            <a:noFill/>
          </a:ln>
        </p:spPr>
      </p:pic>
      <p:pic>
        <p:nvPicPr>
          <p:cNvPr id="369" name="Google Shape;369;p19"/>
          <p:cNvPicPr preferRelativeResize="0"/>
          <p:nvPr/>
        </p:nvPicPr>
        <p:blipFill rotWithShape="1">
          <a:blip r:embed="rId5">
            <a:alphaModFix/>
          </a:blip>
          <a:srcRect b="44312" l="10191" r="28337" t="13870"/>
          <a:stretch/>
        </p:blipFill>
        <p:spPr>
          <a:xfrm>
            <a:off x="4142750" y="1165075"/>
            <a:ext cx="791100" cy="797400"/>
          </a:xfrm>
          <a:prstGeom prst="ellipse">
            <a:avLst/>
          </a:prstGeom>
          <a:noFill/>
          <a:ln>
            <a:noFill/>
          </a:ln>
        </p:spPr>
      </p:pic>
      <p:pic>
        <p:nvPicPr>
          <p:cNvPr id="370" name="Google Shape;370;p19"/>
          <p:cNvPicPr preferRelativeResize="0"/>
          <p:nvPr/>
        </p:nvPicPr>
        <p:blipFill rotWithShape="1">
          <a:blip r:embed="rId6">
            <a:alphaModFix/>
          </a:blip>
          <a:srcRect b="35627" l="32345" r="40862" t="27995"/>
          <a:stretch/>
        </p:blipFill>
        <p:spPr>
          <a:xfrm>
            <a:off x="5912625" y="1159600"/>
            <a:ext cx="791100" cy="806100"/>
          </a:xfrm>
          <a:prstGeom prst="ellipse">
            <a:avLst/>
          </a:prstGeom>
          <a:noFill/>
          <a:ln>
            <a:noFill/>
          </a:ln>
        </p:spPr>
      </p:pic>
      <p:pic>
        <p:nvPicPr>
          <p:cNvPr id="371" name="Google Shape;371;p19"/>
          <p:cNvPicPr preferRelativeResize="0"/>
          <p:nvPr/>
        </p:nvPicPr>
        <p:blipFill rotWithShape="1">
          <a:blip r:embed="rId7">
            <a:alphaModFix/>
          </a:blip>
          <a:srcRect b="36390" l="6620" r="6611" t="6855"/>
          <a:stretch/>
        </p:blipFill>
        <p:spPr>
          <a:xfrm>
            <a:off x="7664900" y="1160563"/>
            <a:ext cx="791100" cy="806400"/>
          </a:xfrm>
          <a:prstGeom prst="ellipse">
            <a:avLst/>
          </a:prstGeom>
          <a:noFill/>
          <a:ln>
            <a:noFill/>
          </a:ln>
        </p:spPr>
      </p:pic>
      <p:sp>
        <p:nvSpPr>
          <p:cNvPr id="372" name="Google Shape;372;p19"/>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a:t>
            </a:r>
            <a:r>
              <a:rPr lang="en"/>
              <a:t>Responsibilities</a:t>
            </a:r>
            <a:endParaRPr/>
          </a:p>
        </p:txBody>
      </p:sp>
      <p:cxnSp>
        <p:nvCxnSpPr>
          <p:cNvPr id="373" name="Google Shape;373;p19"/>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79" name="Google Shape;379;p20"/>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Future Work</a:t>
            </a:r>
            <a:endParaRPr/>
          </a:p>
        </p:txBody>
      </p:sp>
      <p:cxnSp>
        <p:nvCxnSpPr>
          <p:cNvPr id="380" name="Google Shape;380;p20"/>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
        <p:nvSpPr>
          <p:cNvPr id="381" name="Google Shape;381;p20"/>
          <p:cNvSpPr txBox="1"/>
          <p:nvPr/>
        </p:nvSpPr>
        <p:spPr>
          <a:xfrm>
            <a:off x="84400" y="663125"/>
            <a:ext cx="9059700" cy="43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Calibri"/>
                <a:ea typeface="Calibri"/>
                <a:cs typeface="Calibri"/>
                <a:sym typeface="Calibri"/>
              </a:rPr>
              <a:t>Front-End</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Improve latency</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Smoothen navigation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Add support for outdated browsers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Include MLS data for available home in the area</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Allow area statistics overlays (i.e.., crime rates)</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 sz="2400">
                <a:solidFill>
                  <a:schemeClr val="dk1"/>
                </a:solidFill>
                <a:latin typeface="Calibri"/>
                <a:ea typeface="Calibri"/>
                <a:cs typeface="Calibri"/>
                <a:sym typeface="Calibri"/>
              </a:rPr>
              <a:t>Back-End</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Improved encryption for stored data</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Full security scan</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pic>
        <p:nvPicPr>
          <p:cNvPr id="386" name="Google Shape;386;p21"/>
          <p:cNvPicPr preferRelativeResize="0"/>
          <p:nvPr/>
        </p:nvPicPr>
        <p:blipFill rotWithShape="1">
          <a:blip r:embed="rId3">
            <a:alphaModFix/>
          </a:blip>
          <a:srcRect b="0" l="6023" r="0" t="0"/>
          <a:stretch/>
        </p:blipFill>
        <p:spPr>
          <a:xfrm>
            <a:off x="0" y="0"/>
            <a:ext cx="3932076" cy="5084063"/>
          </a:xfrm>
          <a:prstGeom prst="rect">
            <a:avLst/>
          </a:prstGeom>
          <a:noFill/>
          <a:ln>
            <a:noFill/>
          </a:ln>
        </p:spPr>
      </p:pic>
      <p:sp>
        <p:nvSpPr>
          <p:cNvPr id="387" name="Google Shape;387;p21"/>
          <p:cNvSpPr/>
          <p:nvPr/>
        </p:nvSpPr>
        <p:spPr>
          <a:xfrm>
            <a:off x="3792800" y="-125"/>
            <a:ext cx="535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1114425" rotWithShape="0" algn="bl" dir="14340000" dist="361950">
              <a:srgbClr val="000000">
                <a:alpha val="85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8" name="Google Shape;388;p21"/>
          <p:cNvSpPr txBox="1"/>
          <p:nvPr/>
        </p:nvSpPr>
        <p:spPr>
          <a:xfrm>
            <a:off x="3932075" y="1558375"/>
            <a:ext cx="40497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400">
                <a:solidFill>
                  <a:schemeClr val="dk1"/>
                </a:solidFill>
                <a:latin typeface="Roboto"/>
                <a:ea typeface="Roboto"/>
                <a:cs typeface="Roboto"/>
                <a:sym typeface="Roboto"/>
              </a:rPr>
              <a:t>Home Finder</a:t>
            </a:r>
            <a:endParaRPr sz="4400">
              <a:solidFill>
                <a:schemeClr val="dk1"/>
              </a:solidFill>
              <a:latin typeface="Roboto"/>
              <a:ea typeface="Roboto"/>
              <a:cs typeface="Roboto"/>
              <a:sym typeface="Roboto"/>
            </a:endParaRPr>
          </a:p>
          <a:p>
            <a:pPr indent="0" lvl="0" marL="0" rtl="0" algn="l">
              <a:spcBef>
                <a:spcPts val="0"/>
              </a:spcBef>
              <a:spcAft>
                <a:spcPts val="0"/>
              </a:spcAft>
              <a:buNone/>
            </a:pPr>
            <a:r>
              <a:rPr lang="en" sz="2500">
                <a:solidFill>
                  <a:schemeClr val="dk1"/>
                </a:solidFill>
                <a:latin typeface="Roboto"/>
                <a:ea typeface="Roboto"/>
                <a:cs typeface="Roboto"/>
                <a:sym typeface="Roboto"/>
              </a:rPr>
              <a:t>SDDEC23-11</a:t>
            </a:r>
            <a:endParaRPr sz="2500">
              <a:solidFill>
                <a:schemeClr val="dk1"/>
              </a:solidFill>
              <a:latin typeface="Roboto"/>
              <a:ea typeface="Roboto"/>
              <a:cs typeface="Roboto"/>
              <a:sym typeface="Roboto"/>
            </a:endParaRPr>
          </a:p>
        </p:txBody>
      </p:sp>
      <p:sp>
        <p:nvSpPr>
          <p:cNvPr id="389" name="Google Shape;389;p21"/>
          <p:cNvSpPr txBox="1"/>
          <p:nvPr/>
        </p:nvSpPr>
        <p:spPr>
          <a:xfrm>
            <a:off x="3873075" y="3540725"/>
            <a:ext cx="19020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Christian Boughton</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Michael Weiland</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Daniel Chrisman</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Ella Knott</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Lith Almadani</a:t>
            </a:r>
            <a:endParaRPr sz="1600">
              <a:solidFill>
                <a:schemeClr val="dk1"/>
              </a:solidFill>
              <a:latin typeface="Calibri"/>
              <a:ea typeface="Calibri"/>
              <a:cs typeface="Calibri"/>
              <a:sym typeface="Calibri"/>
            </a:endParaRPr>
          </a:p>
        </p:txBody>
      </p:sp>
      <p:sp>
        <p:nvSpPr>
          <p:cNvPr id="390" name="Google Shape;390;p21"/>
          <p:cNvSpPr txBox="1"/>
          <p:nvPr/>
        </p:nvSpPr>
        <p:spPr>
          <a:xfrm>
            <a:off x="3932075" y="3193913"/>
            <a:ext cx="16710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Team</a:t>
            </a:r>
            <a:endParaRPr sz="1800">
              <a:solidFill>
                <a:schemeClr val="dk1"/>
              </a:solidFill>
              <a:latin typeface="Calibri"/>
              <a:ea typeface="Calibri"/>
              <a:cs typeface="Calibri"/>
              <a:sym typeface="Calibri"/>
            </a:endParaRPr>
          </a:p>
        </p:txBody>
      </p:sp>
      <p:cxnSp>
        <p:nvCxnSpPr>
          <p:cNvPr id="391" name="Google Shape;391;p21"/>
          <p:cNvCxnSpPr/>
          <p:nvPr/>
        </p:nvCxnSpPr>
        <p:spPr>
          <a:xfrm>
            <a:off x="3881225" y="3589825"/>
            <a:ext cx="1772700" cy="0"/>
          </a:xfrm>
          <a:prstGeom prst="straightConnector1">
            <a:avLst/>
          </a:prstGeom>
          <a:noFill/>
          <a:ln cap="flat" cmpd="sng" w="9525">
            <a:solidFill>
              <a:schemeClr val="dk2"/>
            </a:solidFill>
            <a:prstDash val="solid"/>
            <a:round/>
            <a:headEnd len="med" w="med" type="none"/>
            <a:tailEnd len="med" w="med" type="none"/>
          </a:ln>
        </p:spPr>
      </p:cxnSp>
      <p:sp>
        <p:nvSpPr>
          <p:cNvPr id="392" name="Google Shape;392;p21"/>
          <p:cNvSpPr txBox="1"/>
          <p:nvPr/>
        </p:nvSpPr>
        <p:spPr>
          <a:xfrm>
            <a:off x="6535875" y="3193925"/>
            <a:ext cx="17727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Client &amp; Advisor</a:t>
            </a:r>
            <a:endParaRPr sz="1800">
              <a:solidFill>
                <a:schemeClr val="dk1"/>
              </a:solidFill>
              <a:latin typeface="Calibri"/>
              <a:ea typeface="Calibri"/>
              <a:cs typeface="Calibri"/>
              <a:sym typeface="Calibri"/>
            </a:endParaRPr>
          </a:p>
        </p:txBody>
      </p:sp>
      <p:cxnSp>
        <p:nvCxnSpPr>
          <p:cNvPr id="393" name="Google Shape;393;p21"/>
          <p:cNvCxnSpPr/>
          <p:nvPr/>
        </p:nvCxnSpPr>
        <p:spPr>
          <a:xfrm>
            <a:off x="6535875" y="3589825"/>
            <a:ext cx="1772700" cy="0"/>
          </a:xfrm>
          <a:prstGeom prst="straightConnector1">
            <a:avLst/>
          </a:prstGeom>
          <a:noFill/>
          <a:ln cap="flat" cmpd="sng" w="9525">
            <a:solidFill>
              <a:schemeClr val="dk2"/>
            </a:solidFill>
            <a:prstDash val="solid"/>
            <a:round/>
            <a:headEnd len="med" w="med" type="none"/>
            <a:tailEnd len="med" w="med" type="none"/>
          </a:ln>
        </p:spPr>
      </p:cxnSp>
      <p:sp>
        <p:nvSpPr>
          <p:cNvPr id="394" name="Google Shape;394;p21"/>
          <p:cNvSpPr txBox="1"/>
          <p:nvPr/>
        </p:nvSpPr>
        <p:spPr>
          <a:xfrm>
            <a:off x="6535875" y="3540725"/>
            <a:ext cx="19020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Dr. Timothy Bigelow</a:t>
            </a:r>
            <a:endParaRPr sz="1600">
              <a:solidFill>
                <a:schemeClr val="dk1"/>
              </a:solidFill>
              <a:latin typeface="Calibri"/>
              <a:ea typeface="Calibri"/>
              <a:cs typeface="Calibri"/>
              <a:sym typeface="Calibri"/>
            </a:endParaRPr>
          </a:p>
        </p:txBody>
      </p:sp>
      <p:sp>
        <p:nvSpPr>
          <p:cNvPr id="395" name="Google Shape;395;p2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96" name="Google Shape;396;p21"/>
          <p:cNvSpPr txBox="1"/>
          <p:nvPr/>
        </p:nvSpPr>
        <p:spPr>
          <a:xfrm>
            <a:off x="4756250" y="237225"/>
            <a:ext cx="3424200" cy="10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600">
                <a:solidFill>
                  <a:schemeClr val="accent5"/>
                </a:solidFill>
                <a:latin typeface="Calibri"/>
                <a:ea typeface="Calibri"/>
                <a:cs typeface="Calibri"/>
                <a:sym typeface="Calibri"/>
              </a:rPr>
              <a:t>Questions?</a:t>
            </a:r>
            <a:endParaRPr sz="5600">
              <a:solidFill>
                <a:schemeClr val="accent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anim calcmode="lin" valueType="num">
                                      <p:cBhvr additive="base">
                                        <p:cTn dur="2000"/>
                                        <p:tgtEl>
                                          <p:spTgt spid="396">
                                            <p:txEl>
                                              <p:pRg end="0" st="0"/>
                                            </p:txEl>
                                          </p:spTgt>
                                        </p:tgtEl>
                                        <p:attrNameLst>
                                          <p:attrName>ppt_w</p:attrName>
                                        </p:attrNameLst>
                                      </p:cBhvr>
                                      <p:tavLst>
                                        <p:tav fmla="" tm="0">
                                          <p:val>
                                            <p:strVal val="0"/>
                                          </p:val>
                                        </p:tav>
                                        <p:tav fmla="" tm="100000">
                                          <p:val>
                                            <p:strVal val="#ppt_w"/>
                                          </p:val>
                                        </p:tav>
                                      </p:tavLst>
                                    </p:anim>
                                    <p:anim calcmode="lin" valueType="num">
                                      <p:cBhvr additive="base">
                                        <p:cTn dur="2000"/>
                                        <p:tgtEl>
                                          <p:spTgt spid="39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17483" r="13764" t="0"/>
          <a:stretch/>
        </p:blipFill>
        <p:spPr>
          <a:xfrm>
            <a:off x="5672400" y="0"/>
            <a:ext cx="3471599" cy="5085376"/>
          </a:xfrm>
          <a:prstGeom prst="rect">
            <a:avLst/>
          </a:prstGeom>
          <a:noFill/>
          <a:ln>
            <a:noFill/>
          </a:ln>
        </p:spPr>
      </p:pic>
      <p:sp>
        <p:nvSpPr>
          <p:cNvPr id="48" name="Google Shape;48;p8"/>
          <p:cNvSpPr/>
          <p:nvPr/>
        </p:nvSpPr>
        <p:spPr>
          <a:xfrm>
            <a:off x="-17200" y="-125"/>
            <a:ext cx="56895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 name="Google Shape;49;p8"/>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a:t>
            </a:r>
            <a:r>
              <a:rPr lang="en"/>
              <a:t>Problem Statement</a:t>
            </a:r>
            <a:endParaRPr/>
          </a:p>
        </p:txBody>
      </p:sp>
      <p:sp>
        <p:nvSpPr>
          <p:cNvPr id="50" name="Google Shape;50;p8"/>
          <p:cNvSpPr txBox="1"/>
          <p:nvPr/>
        </p:nvSpPr>
        <p:spPr>
          <a:xfrm>
            <a:off x="232400" y="1907000"/>
            <a:ext cx="5190300" cy="155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800">
                <a:solidFill>
                  <a:schemeClr val="accent6"/>
                </a:solidFill>
              </a:rPr>
              <a:t>Buying a home is a stressful and time consuming process. Our </a:t>
            </a:r>
            <a:r>
              <a:rPr lang="en" sz="1800">
                <a:solidFill>
                  <a:schemeClr val="accent6"/>
                </a:solidFill>
              </a:rPr>
              <a:t>application</a:t>
            </a:r>
            <a:r>
              <a:rPr lang="en" sz="1800">
                <a:solidFill>
                  <a:schemeClr val="accent6"/>
                </a:solidFill>
              </a:rPr>
              <a:t> is designed to aid the process by displaying ideal areas to live </a:t>
            </a:r>
            <a:r>
              <a:rPr lang="en" sz="1800">
                <a:solidFill>
                  <a:schemeClr val="accent6"/>
                </a:solidFill>
              </a:rPr>
              <a:t>personalized</a:t>
            </a:r>
            <a:r>
              <a:rPr lang="en" sz="1800">
                <a:solidFill>
                  <a:schemeClr val="accent6"/>
                </a:solidFill>
              </a:rPr>
              <a:t> to each users </a:t>
            </a:r>
            <a:r>
              <a:rPr lang="en" sz="1800">
                <a:solidFill>
                  <a:schemeClr val="accent6"/>
                </a:solidFill>
              </a:rPr>
              <a:t>schedule.</a:t>
            </a:r>
            <a:endParaRPr sz="1800">
              <a:solidFill>
                <a:schemeClr val="accent6"/>
              </a:solidFill>
            </a:endParaRPr>
          </a:p>
        </p:txBody>
      </p:sp>
      <p:sp>
        <p:nvSpPr>
          <p:cNvPr id="51" name="Google Shape;51;p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cxnSp>
        <p:nvCxnSpPr>
          <p:cNvPr id="52" name="Google Shape;52;p8"/>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9"/>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 name="Google Shape;58;p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59" name="Google Shape;59;p9"/>
          <p:cNvSpPr/>
          <p:nvPr/>
        </p:nvSpPr>
        <p:spPr>
          <a:xfrm>
            <a:off x="975813" y="648925"/>
            <a:ext cx="1208100" cy="4159800"/>
          </a:xfrm>
          <a:prstGeom prst="snip2DiagRect">
            <a:avLst>
              <a:gd fmla="val 0" name="adj1"/>
              <a:gd fmla="val 16667" name="adj2"/>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9"/>
          <p:cNvSpPr/>
          <p:nvPr/>
        </p:nvSpPr>
        <p:spPr>
          <a:xfrm>
            <a:off x="2816338" y="648925"/>
            <a:ext cx="1208100" cy="4159800"/>
          </a:xfrm>
          <a:prstGeom prst="snip2DiagRect">
            <a:avLst>
              <a:gd fmla="val 0" name="adj1"/>
              <a:gd fmla="val 16667" name="adj2"/>
            </a:avLst>
          </a:prstGeom>
          <a:solidFill>
            <a:srgbClr val="0E945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p:nvPr/>
        </p:nvSpPr>
        <p:spPr>
          <a:xfrm>
            <a:off x="4656863" y="648925"/>
            <a:ext cx="1208100" cy="4159800"/>
          </a:xfrm>
          <a:prstGeom prst="snip2DiagRect">
            <a:avLst>
              <a:gd fmla="val 0" name="adj1"/>
              <a:gd fmla="val 16667" name="adj2"/>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9"/>
          <p:cNvSpPr/>
          <p:nvPr/>
        </p:nvSpPr>
        <p:spPr>
          <a:xfrm>
            <a:off x="6497388" y="648925"/>
            <a:ext cx="1208100" cy="4159800"/>
          </a:xfrm>
          <a:prstGeom prst="snip2DiagRect">
            <a:avLst>
              <a:gd fmla="val 0" name="adj1"/>
              <a:gd fmla="val 16667" name="adj2"/>
            </a:avLst>
          </a:prstGeom>
          <a:solidFill>
            <a:srgbClr val="1B786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p:nvPr/>
        </p:nvSpPr>
        <p:spPr>
          <a:xfrm>
            <a:off x="959263" y="1990780"/>
            <a:ext cx="1224600" cy="55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p:nvPr/>
        </p:nvSpPr>
        <p:spPr>
          <a:xfrm>
            <a:off x="967563" y="2355444"/>
            <a:ext cx="1224600" cy="55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a:off x="2808063" y="1990780"/>
            <a:ext cx="1224600" cy="55800"/>
          </a:xfrm>
          <a:prstGeom prst="rect">
            <a:avLst/>
          </a:prstGeom>
          <a:solidFill>
            <a:srgbClr val="FB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p:nvPr/>
        </p:nvSpPr>
        <p:spPr>
          <a:xfrm>
            <a:off x="2816363" y="2355444"/>
            <a:ext cx="1224600" cy="55800"/>
          </a:xfrm>
          <a:prstGeom prst="rect">
            <a:avLst/>
          </a:prstGeom>
          <a:solidFill>
            <a:srgbClr val="FDFD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9"/>
          <p:cNvSpPr/>
          <p:nvPr/>
        </p:nvSpPr>
        <p:spPr>
          <a:xfrm>
            <a:off x="4652735" y="1990780"/>
            <a:ext cx="1224600" cy="55800"/>
          </a:xfrm>
          <a:prstGeom prst="rect">
            <a:avLst/>
          </a:pr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4623838" y="2355444"/>
            <a:ext cx="1261800" cy="558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6451938" y="1990780"/>
            <a:ext cx="1261800" cy="558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a:off x="6497388" y="2355444"/>
            <a:ext cx="1208100" cy="558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txBox="1"/>
          <p:nvPr/>
        </p:nvSpPr>
        <p:spPr>
          <a:xfrm>
            <a:off x="981438" y="1974400"/>
            <a:ext cx="1208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Families</a:t>
            </a:r>
            <a:endParaRPr>
              <a:solidFill>
                <a:schemeClr val="lt1"/>
              </a:solidFill>
              <a:latin typeface="Calibri"/>
              <a:ea typeface="Calibri"/>
              <a:cs typeface="Calibri"/>
              <a:sym typeface="Calibri"/>
            </a:endParaRPr>
          </a:p>
        </p:txBody>
      </p:sp>
      <p:sp>
        <p:nvSpPr>
          <p:cNvPr id="72" name="Google Shape;72;p9"/>
          <p:cNvSpPr txBox="1"/>
          <p:nvPr/>
        </p:nvSpPr>
        <p:spPr>
          <a:xfrm>
            <a:off x="2840438" y="1982750"/>
            <a:ext cx="118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Students</a:t>
            </a:r>
            <a:endParaRPr>
              <a:solidFill>
                <a:schemeClr val="lt1"/>
              </a:solidFill>
              <a:latin typeface="Calibri"/>
              <a:ea typeface="Calibri"/>
              <a:cs typeface="Calibri"/>
              <a:sym typeface="Calibri"/>
            </a:endParaRPr>
          </a:p>
        </p:txBody>
      </p:sp>
      <p:sp>
        <p:nvSpPr>
          <p:cNvPr id="73" name="Google Shape;73;p9"/>
          <p:cNvSpPr txBox="1"/>
          <p:nvPr/>
        </p:nvSpPr>
        <p:spPr>
          <a:xfrm>
            <a:off x="4682763" y="1991075"/>
            <a:ext cx="11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Businesses</a:t>
            </a:r>
            <a:r>
              <a:rPr lang="en">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74" name="Google Shape;74;p9"/>
          <p:cNvSpPr txBox="1"/>
          <p:nvPr/>
        </p:nvSpPr>
        <p:spPr>
          <a:xfrm>
            <a:off x="6516738" y="1999425"/>
            <a:ext cx="11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Realtors</a:t>
            </a:r>
            <a:endParaRPr>
              <a:solidFill>
                <a:schemeClr val="lt1"/>
              </a:solidFill>
              <a:latin typeface="Calibri"/>
              <a:ea typeface="Calibri"/>
              <a:cs typeface="Calibri"/>
              <a:sym typeface="Calibri"/>
            </a:endParaRPr>
          </a:p>
        </p:txBody>
      </p:sp>
      <p:grpSp>
        <p:nvGrpSpPr>
          <p:cNvPr id="75" name="Google Shape;75;p9"/>
          <p:cNvGrpSpPr/>
          <p:nvPr/>
        </p:nvGrpSpPr>
        <p:grpSpPr>
          <a:xfrm>
            <a:off x="6916149" y="960037"/>
            <a:ext cx="370598" cy="365093"/>
            <a:chOff x="1625579" y="2867708"/>
            <a:chExt cx="370598" cy="365093"/>
          </a:xfrm>
        </p:grpSpPr>
        <p:sp>
          <p:nvSpPr>
            <p:cNvPr id="76" name="Google Shape;76;p9"/>
            <p:cNvSpPr/>
            <p:nvPr/>
          </p:nvSpPr>
          <p:spPr>
            <a:xfrm>
              <a:off x="1671198" y="2945268"/>
              <a:ext cx="279359" cy="287533"/>
            </a:xfrm>
            <a:custGeom>
              <a:rect b="b" l="l" r="r" t="t"/>
              <a:pathLst>
                <a:path extrusionOk="0" h="8408" w="8169">
                  <a:moveTo>
                    <a:pt x="4107" y="1478"/>
                  </a:moveTo>
                  <a:cubicBezTo>
                    <a:pt x="4751" y="1478"/>
                    <a:pt x="5358" y="1984"/>
                    <a:pt x="5358" y="2739"/>
                  </a:cubicBezTo>
                  <a:cubicBezTo>
                    <a:pt x="5358" y="3430"/>
                    <a:pt x="4811" y="3978"/>
                    <a:pt x="4120" y="3978"/>
                  </a:cubicBezTo>
                  <a:cubicBezTo>
                    <a:pt x="3001" y="3978"/>
                    <a:pt x="2429" y="2644"/>
                    <a:pt x="3215" y="1858"/>
                  </a:cubicBezTo>
                  <a:cubicBezTo>
                    <a:pt x="3478" y="1595"/>
                    <a:pt x="3797" y="1478"/>
                    <a:pt x="4107" y="1478"/>
                  </a:cubicBezTo>
                  <a:close/>
                  <a:moveTo>
                    <a:pt x="4120" y="1"/>
                  </a:moveTo>
                  <a:lnTo>
                    <a:pt x="0" y="4073"/>
                  </a:lnTo>
                  <a:lnTo>
                    <a:pt x="0" y="8098"/>
                  </a:lnTo>
                  <a:cubicBezTo>
                    <a:pt x="0" y="8264"/>
                    <a:pt x="143" y="8407"/>
                    <a:pt x="310" y="8407"/>
                  </a:cubicBezTo>
                  <a:lnTo>
                    <a:pt x="2525" y="8407"/>
                  </a:lnTo>
                  <a:lnTo>
                    <a:pt x="2525" y="4930"/>
                  </a:lnTo>
                  <a:cubicBezTo>
                    <a:pt x="2525" y="4763"/>
                    <a:pt x="2667" y="4621"/>
                    <a:pt x="2858" y="4621"/>
                  </a:cubicBezTo>
                  <a:lnTo>
                    <a:pt x="5358" y="4621"/>
                  </a:lnTo>
                  <a:cubicBezTo>
                    <a:pt x="5525" y="4621"/>
                    <a:pt x="5668" y="4763"/>
                    <a:pt x="5668" y="4930"/>
                  </a:cubicBezTo>
                  <a:lnTo>
                    <a:pt x="5668" y="8407"/>
                  </a:lnTo>
                  <a:lnTo>
                    <a:pt x="7859" y="8407"/>
                  </a:lnTo>
                  <a:cubicBezTo>
                    <a:pt x="8026" y="8407"/>
                    <a:pt x="8169" y="8264"/>
                    <a:pt x="8145" y="8098"/>
                  </a:cubicBezTo>
                  <a:lnTo>
                    <a:pt x="8145" y="4049"/>
                  </a:lnTo>
                  <a:lnTo>
                    <a:pt x="4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p:nvPr/>
          </p:nvSpPr>
          <p:spPr>
            <a:xfrm>
              <a:off x="1783571" y="3017698"/>
              <a:ext cx="49723" cy="42439"/>
            </a:xfrm>
            <a:custGeom>
              <a:rect b="b" l="l" r="r" t="t"/>
              <a:pathLst>
                <a:path extrusionOk="0" h="1241" w="1454">
                  <a:moveTo>
                    <a:pt x="873" y="1"/>
                  </a:moveTo>
                  <a:cubicBezTo>
                    <a:pt x="860" y="1"/>
                    <a:pt x="847" y="1"/>
                    <a:pt x="834" y="2"/>
                  </a:cubicBezTo>
                  <a:cubicBezTo>
                    <a:pt x="263" y="2"/>
                    <a:pt x="1" y="669"/>
                    <a:pt x="382" y="1050"/>
                  </a:cubicBezTo>
                  <a:cubicBezTo>
                    <a:pt x="514" y="1182"/>
                    <a:pt x="674" y="1241"/>
                    <a:pt x="829" y="1241"/>
                  </a:cubicBezTo>
                  <a:cubicBezTo>
                    <a:pt x="1150" y="1241"/>
                    <a:pt x="1453" y="990"/>
                    <a:pt x="1453" y="621"/>
                  </a:cubicBezTo>
                  <a:cubicBezTo>
                    <a:pt x="1453" y="278"/>
                    <a:pt x="1189" y="1"/>
                    <a:pt x="8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p:nvPr/>
          </p:nvSpPr>
          <p:spPr>
            <a:xfrm>
              <a:off x="1780322" y="3124429"/>
              <a:ext cx="64360" cy="108372"/>
            </a:xfrm>
            <a:custGeom>
              <a:rect b="b" l="l" r="r" t="t"/>
              <a:pathLst>
                <a:path extrusionOk="0" h="3169" w="1882">
                  <a:moveTo>
                    <a:pt x="0" y="1"/>
                  </a:moveTo>
                  <a:lnTo>
                    <a:pt x="0" y="3168"/>
                  </a:lnTo>
                  <a:lnTo>
                    <a:pt x="1882" y="3168"/>
                  </a:lnTo>
                  <a:lnTo>
                    <a:pt x="188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p:nvPr/>
          </p:nvSpPr>
          <p:spPr>
            <a:xfrm>
              <a:off x="1625579" y="2867708"/>
              <a:ext cx="370598" cy="210349"/>
            </a:xfrm>
            <a:custGeom>
              <a:rect b="b" l="l" r="r" t="t"/>
              <a:pathLst>
                <a:path extrusionOk="0" h="6151" w="10837">
                  <a:moveTo>
                    <a:pt x="5445" y="0"/>
                  </a:moveTo>
                  <a:cubicBezTo>
                    <a:pt x="5204" y="0"/>
                    <a:pt x="4966" y="90"/>
                    <a:pt x="4787" y="268"/>
                  </a:cubicBezTo>
                  <a:cubicBezTo>
                    <a:pt x="4549" y="506"/>
                    <a:pt x="263" y="4698"/>
                    <a:pt x="143" y="4960"/>
                  </a:cubicBezTo>
                  <a:cubicBezTo>
                    <a:pt x="1" y="5317"/>
                    <a:pt x="96" y="5722"/>
                    <a:pt x="358" y="5984"/>
                  </a:cubicBezTo>
                  <a:cubicBezTo>
                    <a:pt x="429" y="6055"/>
                    <a:pt x="525" y="6103"/>
                    <a:pt x="620" y="6150"/>
                  </a:cubicBezTo>
                  <a:lnTo>
                    <a:pt x="5216" y="1602"/>
                  </a:lnTo>
                  <a:cubicBezTo>
                    <a:pt x="5287" y="1542"/>
                    <a:pt x="5371" y="1513"/>
                    <a:pt x="5451" y="1513"/>
                  </a:cubicBezTo>
                  <a:cubicBezTo>
                    <a:pt x="5532" y="1513"/>
                    <a:pt x="5609" y="1542"/>
                    <a:pt x="5668" y="1602"/>
                  </a:cubicBezTo>
                  <a:lnTo>
                    <a:pt x="10241" y="6150"/>
                  </a:lnTo>
                  <a:cubicBezTo>
                    <a:pt x="10336" y="6103"/>
                    <a:pt x="10408" y="6055"/>
                    <a:pt x="10503" y="5984"/>
                  </a:cubicBezTo>
                  <a:cubicBezTo>
                    <a:pt x="10765" y="5722"/>
                    <a:pt x="10836" y="5317"/>
                    <a:pt x="10693" y="4960"/>
                  </a:cubicBezTo>
                  <a:cubicBezTo>
                    <a:pt x="10598" y="4698"/>
                    <a:pt x="7836" y="2007"/>
                    <a:pt x="7645" y="1792"/>
                  </a:cubicBezTo>
                  <a:lnTo>
                    <a:pt x="6121" y="268"/>
                  </a:lnTo>
                  <a:cubicBezTo>
                    <a:pt x="5930" y="90"/>
                    <a:pt x="5686" y="0"/>
                    <a:pt x="54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p:nvPr/>
          </p:nvSpPr>
          <p:spPr>
            <a:xfrm>
              <a:off x="1887019" y="2889081"/>
              <a:ext cx="64360" cy="74961"/>
            </a:xfrm>
            <a:custGeom>
              <a:rect b="b" l="l" r="r" t="t"/>
              <a:pathLst>
                <a:path extrusionOk="0" h="2192" w="1882">
                  <a:moveTo>
                    <a:pt x="310" y="0"/>
                  </a:moveTo>
                  <a:cubicBezTo>
                    <a:pt x="143" y="0"/>
                    <a:pt x="0" y="143"/>
                    <a:pt x="0" y="310"/>
                  </a:cubicBezTo>
                  <a:lnTo>
                    <a:pt x="1881" y="2191"/>
                  </a:lnTo>
                  <a:lnTo>
                    <a:pt x="1881" y="334"/>
                  </a:lnTo>
                  <a:cubicBezTo>
                    <a:pt x="1881" y="167"/>
                    <a:pt x="1739" y="24"/>
                    <a:pt x="1572" y="24"/>
                  </a:cubicBezTo>
                  <a:lnTo>
                    <a:pt x="15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 name="Google Shape;81;p9"/>
          <p:cNvGrpSpPr/>
          <p:nvPr/>
        </p:nvGrpSpPr>
        <p:grpSpPr>
          <a:xfrm>
            <a:off x="5072724" y="960540"/>
            <a:ext cx="364067" cy="364067"/>
            <a:chOff x="7166736" y="4049574"/>
            <a:chExt cx="364067" cy="364067"/>
          </a:xfrm>
        </p:grpSpPr>
        <p:sp>
          <p:nvSpPr>
            <p:cNvPr id="82" name="Google Shape;82;p9"/>
            <p:cNvSpPr/>
            <p:nvPr/>
          </p:nvSpPr>
          <p:spPr>
            <a:xfrm>
              <a:off x="7218033" y="4370449"/>
              <a:ext cx="49723" cy="43191"/>
            </a:xfrm>
            <a:custGeom>
              <a:rect b="b" l="l" r="r" t="t"/>
              <a:pathLst>
                <a:path extrusionOk="0" h="1263" w="1454">
                  <a:moveTo>
                    <a:pt x="834" y="1"/>
                  </a:moveTo>
                  <a:cubicBezTo>
                    <a:pt x="286" y="1"/>
                    <a:pt x="1" y="668"/>
                    <a:pt x="382" y="1072"/>
                  </a:cubicBezTo>
                  <a:cubicBezTo>
                    <a:pt x="513" y="1204"/>
                    <a:pt x="671" y="1262"/>
                    <a:pt x="826" y="1262"/>
                  </a:cubicBezTo>
                  <a:cubicBezTo>
                    <a:pt x="1148" y="1262"/>
                    <a:pt x="1453" y="1006"/>
                    <a:pt x="1453" y="620"/>
                  </a:cubicBezTo>
                  <a:cubicBezTo>
                    <a:pt x="1453" y="287"/>
                    <a:pt x="1191"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a:off x="7353215" y="4370449"/>
              <a:ext cx="49723" cy="43191"/>
            </a:xfrm>
            <a:custGeom>
              <a:rect b="b" l="l" r="r" t="t"/>
              <a:pathLst>
                <a:path extrusionOk="0" h="1263" w="1454">
                  <a:moveTo>
                    <a:pt x="834" y="1"/>
                  </a:moveTo>
                  <a:cubicBezTo>
                    <a:pt x="263" y="1"/>
                    <a:pt x="1" y="691"/>
                    <a:pt x="382" y="1072"/>
                  </a:cubicBezTo>
                  <a:cubicBezTo>
                    <a:pt x="513" y="1204"/>
                    <a:pt x="672" y="1262"/>
                    <a:pt x="826" y="1262"/>
                  </a:cubicBezTo>
                  <a:cubicBezTo>
                    <a:pt x="1149" y="1262"/>
                    <a:pt x="1454" y="1006"/>
                    <a:pt x="1454" y="620"/>
                  </a:cubicBezTo>
                  <a:cubicBezTo>
                    <a:pt x="1454" y="287"/>
                    <a:pt x="1168"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a:off x="7199292" y="4049574"/>
              <a:ext cx="331511" cy="299741"/>
            </a:xfrm>
            <a:custGeom>
              <a:rect b="b" l="l" r="r" t="t"/>
              <a:pathLst>
                <a:path extrusionOk="0" h="8765" w="9694">
                  <a:moveTo>
                    <a:pt x="8145" y="1"/>
                  </a:moveTo>
                  <a:cubicBezTo>
                    <a:pt x="7979" y="1"/>
                    <a:pt x="7860" y="96"/>
                    <a:pt x="7836" y="263"/>
                  </a:cubicBezTo>
                  <a:lnTo>
                    <a:pt x="7598" y="1906"/>
                  </a:lnTo>
                  <a:lnTo>
                    <a:pt x="5645" y="1906"/>
                  </a:lnTo>
                  <a:lnTo>
                    <a:pt x="5645" y="3144"/>
                  </a:lnTo>
                  <a:lnTo>
                    <a:pt x="7407" y="3144"/>
                  </a:lnTo>
                  <a:lnTo>
                    <a:pt x="7288" y="3787"/>
                  </a:lnTo>
                  <a:lnTo>
                    <a:pt x="5645" y="3787"/>
                  </a:lnTo>
                  <a:lnTo>
                    <a:pt x="5645" y="5026"/>
                  </a:lnTo>
                  <a:lnTo>
                    <a:pt x="7098" y="5026"/>
                  </a:lnTo>
                  <a:lnTo>
                    <a:pt x="7002" y="5645"/>
                  </a:lnTo>
                  <a:lnTo>
                    <a:pt x="5645" y="5645"/>
                  </a:lnTo>
                  <a:lnTo>
                    <a:pt x="5645" y="6883"/>
                  </a:lnTo>
                  <a:lnTo>
                    <a:pt x="6812" y="6883"/>
                  </a:lnTo>
                  <a:cubicBezTo>
                    <a:pt x="6812" y="6955"/>
                    <a:pt x="6669" y="7836"/>
                    <a:pt x="6669" y="7883"/>
                  </a:cubicBezTo>
                  <a:cubicBezTo>
                    <a:pt x="6645" y="8026"/>
                    <a:pt x="6526" y="8145"/>
                    <a:pt x="6383" y="8145"/>
                  </a:cubicBezTo>
                  <a:lnTo>
                    <a:pt x="430" y="8145"/>
                  </a:lnTo>
                  <a:cubicBezTo>
                    <a:pt x="1" y="8145"/>
                    <a:pt x="1" y="8765"/>
                    <a:pt x="430" y="8765"/>
                  </a:cubicBezTo>
                  <a:lnTo>
                    <a:pt x="6359" y="8765"/>
                  </a:lnTo>
                  <a:cubicBezTo>
                    <a:pt x="6812" y="8765"/>
                    <a:pt x="7217" y="8431"/>
                    <a:pt x="7288" y="7979"/>
                  </a:cubicBezTo>
                  <a:cubicBezTo>
                    <a:pt x="7288" y="7907"/>
                    <a:pt x="8407" y="692"/>
                    <a:pt x="8407" y="644"/>
                  </a:cubicBezTo>
                  <a:lnTo>
                    <a:pt x="9384" y="644"/>
                  </a:lnTo>
                  <a:cubicBezTo>
                    <a:pt x="9551" y="620"/>
                    <a:pt x="9693" y="477"/>
                    <a:pt x="9693" y="310"/>
                  </a:cubicBezTo>
                  <a:cubicBezTo>
                    <a:pt x="9693" y="144"/>
                    <a:pt x="9551" y="1"/>
                    <a:pt x="93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a:off x="7184656" y="4242584"/>
              <a:ext cx="73319" cy="43226"/>
            </a:xfrm>
            <a:custGeom>
              <a:rect b="b" l="l" r="r" t="t"/>
              <a:pathLst>
                <a:path extrusionOk="0" h="1264" w="2144">
                  <a:moveTo>
                    <a:pt x="0" y="1"/>
                  </a:moveTo>
                  <a:lnTo>
                    <a:pt x="167" y="977"/>
                  </a:lnTo>
                  <a:cubicBezTo>
                    <a:pt x="191" y="1144"/>
                    <a:pt x="310" y="1239"/>
                    <a:pt x="453" y="1263"/>
                  </a:cubicBezTo>
                  <a:lnTo>
                    <a:pt x="2144" y="1263"/>
                  </a:lnTo>
                  <a:lnTo>
                    <a:pt x="21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p:nvPr/>
          </p:nvSpPr>
          <p:spPr>
            <a:xfrm>
              <a:off x="7174875" y="4179080"/>
              <a:ext cx="83100" cy="42371"/>
            </a:xfrm>
            <a:custGeom>
              <a:rect b="b" l="l" r="r" t="t"/>
              <a:pathLst>
                <a:path extrusionOk="0" h="1239" w="2430">
                  <a:moveTo>
                    <a:pt x="1" y="0"/>
                  </a:moveTo>
                  <a:lnTo>
                    <a:pt x="191" y="1239"/>
                  </a:lnTo>
                  <a:lnTo>
                    <a:pt x="2430" y="1239"/>
                  </a:lnTo>
                  <a:lnTo>
                    <a:pt x="24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a:off x="7166736" y="4114754"/>
              <a:ext cx="91239" cy="43191"/>
            </a:xfrm>
            <a:custGeom>
              <a:rect b="b" l="l" r="r" t="t"/>
              <a:pathLst>
                <a:path extrusionOk="0" h="1263" w="2668">
                  <a:moveTo>
                    <a:pt x="334" y="0"/>
                  </a:moveTo>
                  <a:cubicBezTo>
                    <a:pt x="143" y="0"/>
                    <a:pt x="0" y="167"/>
                    <a:pt x="24" y="357"/>
                  </a:cubicBezTo>
                  <a:lnTo>
                    <a:pt x="167" y="1262"/>
                  </a:lnTo>
                  <a:lnTo>
                    <a:pt x="2668" y="1262"/>
                  </a:lnTo>
                  <a:lnTo>
                    <a:pt x="26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p:nvPr/>
          </p:nvSpPr>
          <p:spPr>
            <a:xfrm>
              <a:off x="7278289" y="4242584"/>
              <a:ext cx="92880" cy="42405"/>
            </a:xfrm>
            <a:custGeom>
              <a:rect b="b" l="l" r="r" t="t"/>
              <a:pathLst>
                <a:path extrusionOk="0" h="1240" w="2716">
                  <a:moveTo>
                    <a:pt x="1" y="1"/>
                  </a:moveTo>
                  <a:lnTo>
                    <a:pt x="1" y="1239"/>
                  </a:lnTo>
                  <a:lnTo>
                    <a:pt x="2716" y="1239"/>
                  </a:lnTo>
                  <a:lnTo>
                    <a:pt x="271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p:nvPr/>
          </p:nvSpPr>
          <p:spPr>
            <a:xfrm>
              <a:off x="7278289" y="4179080"/>
              <a:ext cx="92880" cy="42371"/>
            </a:xfrm>
            <a:custGeom>
              <a:rect b="b" l="l" r="r" t="t"/>
              <a:pathLst>
                <a:path extrusionOk="0" h="1239" w="2716">
                  <a:moveTo>
                    <a:pt x="1" y="0"/>
                  </a:moveTo>
                  <a:lnTo>
                    <a:pt x="1" y="1239"/>
                  </a:lnTo>
                  <a:lnTo>
                    <a:pt x="2716" y="1239"/>
                  </a:lnTo>
                  <a:lnTo>
                    <a:pt x="271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a:off x="7278289" y="4114754"/>
              <a:ext cx="92880" cy="42371"/>
            </a:xfrm>
            <a:custGeom>
              <a:rect b="b" l="l" r="r" t="t"/>
              <a:pathLst>
                <a:path extrusionOk="0" h="1239" w="2716">
                  <a:moveTo>
                    <a:pt x="1" y="0"/>
                  </a:moveTo>
                  <a:lnTo>
                    <a:pt x="1" y="1238"/>
                  </a:lnTo>
                  <a:lnTo>
                    <a:pt x="2716" y="1238"/>
                  </a:lnTo>
                  <a:lnTo>
                    <a:pt x="271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9"/>
          <p:cNvGrpSpPr/>
          <p:nvPr/>
        </p:nvGrpSpPr>
        <p:grpSpPr>
          <a:xfrm>
            <a:off x="5360589" y="1471864"/>
            <a:ext cx="370192" cy="362848"/>
            <a:chOff x="5579739" y="4041816"/>
            <a:chExt cx="370192" cy="362848"/>
          </a:xfrm>
        </p:grpSpPr>
        <p:sp>
          <p:nvSpPr>
            <p:cNvPr id="92" name="Google Shape;92;p9"/>
            <p:cNvSpPr/>
            <p:nvPr/>
          </p:nvSpPr>
          <p:spPr>
            <a:xfrm>
              <a:off x="5579739" y="4383484"/>
              <a:ext cx="370192" cy="21179"/>
            </a:xfrm>
            <a:custGeom>
              <a:rect b="b" l="l" r="r" t="t"/>
              <a:pathLst>
                <a:path extrusionOk="0" h="620" w="10837">
                  <a:moveTo>
                    <a:pt x="429" y="0"/>
                  </a:moveTo>
                  <a:cubicBezTo>
                    <a:pt x="0" y="0"/>
                    <a:pt x="0" y="619"/>
                    <a:pt x="429" y="619"/>
                  </a:cubicBezTo>
                  <a:lnTo>
                    <a:pt x="10407" y="619"/>
                  </a:lnTo>
                  <a:cubicBezTo>
                    <a:pt x="10836" y="619"/>
                    <a:pt x="10836" y="0"/>
                    <a:pt x="104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
            <p:cNvSpPr/>
            <p:nvPr/>
          </p:nvSpPr>
          <p:spPr>
            <a:xfrm>
              <a:off x="5733493" y="4106891"/>
              <a:ext cx="62684" cy="61864"/>
            </a:xfrm>
            <a:custGeom>
              <a:rect b="b" l="l" r="r" t="t"/>
              <a:pathLst>
                <a:path extrusionOk="0" h="1811" w="1835">
                  <a:moveTo>
                    <a:pt x="620" y="0"/>
                  </a:moveTo>
                  <a:lnTo>
                    <a:pt x="620" y="310"/>
                  </a:lnTo>
                  <a:cubicBezTo>
                    <a:pt x="620" y="477"/>
                    <a:pt x="477" y="596"/>
                    <a:pt x="310" y="596"/>
                  </a:cubicBezTo>
                  <a:lnTo>
                    <a:pt x="0" y="596"/>
                  </a:lnTo>
                  <a:lnTo>
                    <a:pt x="0" y="1215"/>
                  </a:lnTo>
                  <a:lnTo>
                    <a:pt x="310" y="1215"/>
                  </a:lnTo>
                  <a:cubicBezTo>
                    <a:pt x="477" y="1215"/>
                    <a:pt x="620" y="1358"/>
                    <a:pt x="620" y="1524"/>
                  </a:cubicBezTo>
                  <a:lnTo>
                    <a:pt x="620" y="1810"/>
                  </a:lnTo>
                  <a:lnTo>
                    <a:pt x="1215" y="1810"/>
                  </a:lnTo>
                  <a:lnTo>
                    <a:pt x="1215" y="1524"/>
                  </a:lnTo>
                  <a:cubicBezTo>
                    <a:pt x="1215" y="1358"/>
                    <a:pt x="1358" y="1215"/>
                    <a:pt x="1525" y="1215"/>
                  </a:cubicBezTo>
                  <a:lnTo>
                    <a:pt x="1834" y="1215"/>
                  </a:lnTo>
                  <a:lnTo>
                    <a:pt x="1834" y="596"/>
                  </a:lnTo>
                  <a:lnTo>
                    <a:pt x="1525" y="596"/>
                  </a:lnTo>
                  <a:cubicBezTo>
                    <a:pt x="1358" y="596"/>
                    <a:pt x="1215" y="477"/>
                    <a:pt x="1215" y="310"/>
                  </a:cubicBezTo>
                  <a:lnTo>
                    <a:pt x="12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a:off x="5579739" y="4041816"/>
              <a:ext cx="370192" cy="320523"/>
            </a:xfrm>
            <a:custGeom>
              <a:rect b="b" l="l" r="r" t="t"/>
              <a:pathLst>
                <a:path extrusionOk="0" h="9383" w="10837">
                  <a:moveTo>
                    <a:pt x="6002" y="1262"/>
                  </a:moveTo>
                  <a:cubicBezTo>
                    <a:pt x="6168" y="1262"/>
                    <a:pt x="6311" y="1405"/>
                    <a:pt x="6311" y="1572"/>
                  </a:cubicBezTo>
                  <a:lnTo>
                    <a:pt x="6311" y="1881"/>
                  </a:lnTo>
                  <a:lnTo>
                    <a:pt x="6597" y="1881"/>
                  </a:lnTo>
                  <a:cubicBezTo>
                    <a:pt x="6764" y="1881"/>
                    <a:pt x="6907" y="2024"/>
                    <a:pt x="6907" y="2191"/>
                  </a:cubicBezTo>
                  <a:lnTo>
                    <a:pt x="6907" y="3429"/>
                  </a:lnTo>
                  <a:cubicBezTo>
                    <a:pt x="6907" y="3596"/>
                    <a:pt x="6764" y="3715"/>
                    <a:pt x="6597" y="3715"/>
                  </a:cubicBezTo>
                  <a:lnTo>
                    <a:pt x="6311" y="3715"/>
                  </a:lnTo>
                  <a:lnTo>
                    <a:pt x="6311" y="4025"/>
                  </a:lnTo>
                  <a:cubicBezTo>
                    <a:pt x="6311" y="4191"/>
                    <a:pt x="6192" y="4334"/>
                    <a:pt x="6002" y="4334"/>
                  </a:cubicBezTo>
                  <a:lnTo>
                    <a:pt x="4763" y="4334"/>
                  </a:lnTo>
                  <a:cubicBezTo>
                    <a:pt x="4597" y="4334"/>
                    <a:pt x="4454" y="4191"/>
                    <a:pt x="4478" y="4025"/>
                  </a:cubicBezTo>
                  <a:lnTo>
                    <a:pt x="4478" y="3715"/>
                  </a:lnTo>
                  <a:lnTo>
                    <a:pt x="4168" y="3715"/>
                  </a:lnTo>
                  <a:cubicBezTo>
                    <a:pt x="4156" y="3717"/>
                    <a:pt x="4144" y="3718"/>
                    <a:pt x="4132" y="3718"/>
                  </a:cubicBezTo>
                  <a:cubicBezTo>
                    <a:pt x="3981" y="3718"/>
                    <a:pt x="3858" y="3584"/>
                    <a:pt x="3858" y="3429"/>
                  </a:cubicBezTo>
                  <a:lnTo>
                    <a:pt x="3858" y="2191"/>
                  </a:lnTo>
                  <a:cubicBezTo>
                    <a:pt x="3858" y="2001"/>
                    <a:pt x="4001" y="1881"/>
                    <a:pt x="4168" y="1881"/>
                  </a:cubicBezTo>
                  <a:lnTo>
                    <a:pt x="4478" y="1881"/>
                  </a:lnTo>
                  <a:lnTo>
                    <a:pt x="4478" y="1572"/>
                  </a:lnTo>
                  <a:cubicBezTo>
                    <a:pt x="4478" y="1405"/>
                    <a:pt x="4597" y="1262"/>
                    <a:pt x="4763" y="1262"/>
                  </a:cubicBezTo>
                  <a:close/>
                  <a:moveTo>
                    <a:pt x="429" y="0"/>
                  </a:moveTo>
                  <a:cubicBezTo>
                    <a:pt x="0" y="0"/>
                    <a:pt x="0" y="619"/>
                    <a:pt x="429" y="619"/>
                  </a:cubicBezTo>
                  <a:lnTo>
                    <a:pt x="715" y="619"/>
                  </a:lnTo>
                  <a:lnTo>
                    <a:pt x="715" y="9383"/>
                  </a:lnTo>
                  <a:lnTo>
                    <a:pt x="1977" y="9383"/>
                  </a:lnTo>
                  <a:lnTo>
                    <a:pt x="1977" y="5311"/>
                  </a:lnTo>
                  <a:cubicBezTo>
                    <a:pt x="1977" y="5144"/>
                    <a:pt x="2120" y="5025"/>
                    <a:pt x="2287" y="5025"/>
                  </a:cubicBezTo>
                  <a:lnTo>
                    <a:pt x="8526" y="5025"/>
                  </a:lnTo>
                  <a:cubicBezTo>
                    <a:pt x="8693" y="5025"/>
                    <a:pt x="8836" y="5144"/>
                    <a:pt x="8836" y="5311"/>
                  </a:cubicBezTo>
                  <a:lnTo>
                    <a:pt x="8836" y="8311"/>
                  </a:lnTo>
                  <a:cubicBezTo>
                    <a:pt x="8836" y="8478"/>
                    <a:pt x="8693" y="8621"/>
                    <a:pt x="8526" y="8621"/>
                  </a:cubicBezTo>
                  <a:lnTo>
                    <a:pt x="5121" y="8621"/>
                  </a:lnTo>
                  <a:lnTo>
                    <a:pt x="5121" y="9359"/>
                  </a:lnTo>
                  <a:lnTo>
                    <a:pt x="10122" y="9359"/>
                  </a:lnTo>
                  <a:lnTo>
                    <a:pt x="10122" y="619"/>
                  </a:lnTo>
                  <a:lnTo>
                    <a:pt x="10407" y="619"/>
                  </a:lnTo>
                  <a:cubicBezTo>
                    <a:pt x="10836" y="619"/>
                    <a:pt x="10836" y="0"/>
                    <a:pt x="104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p:nvPr/>
          </p:nvSpPr>
          <p:spPr>
            <a:xfrm>
              <a:off x="5754638" y="4233795"/>
              <a:ext cx="106613" cy="81369"/>
            </a:xfrm>
            <a:custGeom>
              <a:rect b="b" l="l" r="r" t="t"/>
              <a:pathLst>
                <a:path extrusionOk="0" h="2382" w="3121">
                  <a:moveTo>
                    <a:pt x="1" y="0"/>
                  </a:moveTo>
                  <a:lnTo>
                    <a:pt x="1" y="2382"/>
                  </a:lnTo>
                  <a:lnTo>
                    <a:pt x="620" y="2382"/>
                  </a:lnTo>
                  <a:lnTo>
                    <a:pt x="620" y="1858"/>
                  </a:lnTo>
                  <a:cubicBezTo>
                    <a:pt x="655" y="1274"/>
                    <a:pt x="1108" y="983"/>
                    <a:pt x="1560" y="983"/>
                  </a:cubicBezTo>
                  <a:cubicBezTo>
                    <a:pt x="2013" y="983"/>
                    <a:pt x="2465" y="1274"/>
                    <a:pt x="2501" y="1858"/>
                  </a:cubicBezTo>
                  <a:lnTo>
                    <a:pt x="2501" y="2382"/>
                  </a:lnTo>
                  <a:lnTo>
                    <a:pt x="3120" y="2382"/>
                  </a:lnTo>
                  <a:lnTo>
                    <a:pt x="312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9"/>
            <p:cNvSpPr/>
            <p:nvPr/>
          </p:nvSpPr>
          <p:spPr>
            <a:xfrm>
              <a:off x="5669238" y="4233795"/>
              <a:ext cx="63469" cy="128544"/>
            </a:xfrm>
            <a:custGeom>
              <a:rect b="b" l="l" r="r" t="t"/>
              <a:pathLst>
                <a:path extrusionOk="0" h="3763" w="1858">
                  <a:moveTo>
                    <a:pt x="0" y="0"/>
                  </a:moveTo>
                  <a:lnTo>
                    <a:pt x="0" y="3763"/>
                  </a:lnTo>
                  <a:lnTo>
                    <a:pt x="1858" y="3763"/>
                  </a:lnTo>
                  <a:lnTo>
                    <a:pt x="18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5796928" y="4286880"/>
              <a:ext cx="21213" cy="28284"/>
            </a:xfrm>
            <a:custGeom>
              <a:rect b="b" l="l" r="r" t="t"/>
              <a:pathLst>
                <a:path extrusionOk="0" h="828" w="621">
                  <a:moveTo>
                    <a:pt x="310" y="0"/>
                  </a:moveTo>
                  <a:cubicBezTo>
                    <a:pt x="156" y="0"/>
                    <a:pt x="1" y="101"/>
                    <a:pt x="1" y="304"/>
                  </a:cubicBezTo>
                  <a:lnTo>
                    <a:pt x="1" y="828"/>
                  </a:lnTo>
                  <a:lnTo>
                    <a:pt x="620" y="828"/>
                  </a:lnTo>
                  <a:lnTo>
                    <a:pt x="620" y="304"/>
                  </a:lnTo>
                  <a:cubicBezTo>
                    <a:pt x="620" y="101"/>
                    <a:pt x="465" y="0"/>
                    <a:pt x="3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9"/>
          <p:cNvGrpSpPr/>
          <p:nvPr/>
        </p:nvGrpSpPr>
        <p:grpSpPr>
          <a:xfrm>
            <a:off x="4814767" y="1471880"/>
            <a:ext cx="334158" cy="371629"/>
            <a:chOff x="3221292" y="2287108"/>
            <a:chExt cx="334158" cy="371629"/>
          </a:xfrm>
        </p:grpSpPr>
        <p:sp>
          <p:nvSpPr>
            <p:cNvPr id="99" name="Google Shape;99;p9"/>
            <p:cNvSpPr/>
            <p:nvPr/>
          </p:nvSpPr>
          <p:spPr>
            <a:xfrm>
              <a:off x="3224577" y="2287108"/>
              <a:ext cx="330052" cy="138557"/>
            </a:xfrm>
            <a:custGeom>
              <a:rect b="b" l="l" r="r" t="t"/>
              <a:pathLst>
                <a:path extrusionOk="0" h="4049" w="9645">
                  <a:moveTo>
                    <a:pt x="4778" y="0"/>
                  </a:moveTo>
                  <a:cubicBezTo>
                    <a:pt x="4709" y="0"/>
                    <a:pt x="4644" y="24"/>
                    <a:pt x="4596" y="72"/>
                  </a:cubicBezTo>
                  <a:lnTo>
                    <a:pt x="167" y="3477"/>
                  </a:lnTo>
                  <a:cubicBezTo>
                    <a:pt x="48" y="3549"/>
                    <a:pt x="0" y="3692"/>
                    <a:pt x="48" y="3834"/>
                  </a:cubicBezTo>
                  <a:cubicBezTo>
                    <a:pt x="95" y="3954"/>
                    <a:pt x="214" y="4049"/>
                    <a:pt x="357" y="4049"/>
                  </a:cubicBezTo>
                  <a:lnTo>
                    <a:pt x="9216" y="4049"/>
                  </a:lnTo>
                  <a:cubicBezTo>
                    <a:pt x="9526" y="4049"/>
                    <a:pt x="9645" y="3668"/>
                    <a:pt x="9407" y="3477"/>
                  </a:cubicBezTo>
                  <a:lnTo>
                    <a:pt x="4977" y="72"/>
                  </a:lnTo>
                  <a:cubicBezTo>
                    <a:pt x="4918" y="24"/>
                    <a:pt x="4846" y="0"/>
                    <a:pt x="47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3376137" y="2564188"/>
              <a:ext cx="35897" cy="24467"/>
            </a:xfrm>
            <a:custGeom>
              <a:rect b="b" l="l" r="r" t="t"/>
              <a:pathLst>
                <a:path extrusionOk="0" h="715" w="1049">
                  <a:moveTo>
                    <a:pt x="1" y="0"/>
                  </a:moveTo>
                  <a:lnTo>
                    <a:pt x="1" y="715"/>
                  </a:lnTo>
                  <a:lnTo>
                    <a:pt x="691" y="715"/>
                  </a:lnTo>
                  <a:cubicBezTo>
                    <a:pt x="786" y="715"/>
                    <a:pt x="882" y="691"/>
                    <a:pt x="953" y="643"/>
                  </a:cubicBezTo>
                  <a:cubicBezTo>
                    <a:pt x="1001" y="572"/>
                    <a:pt x="1048" y="477"/>
                    <a:pt x="1048" y="381"/>
                  </a:cubicBezTo>
                  <a:cubicBezTo>
                    <a:pt x="1048" y="286"/>
                    <a:pt x="1001" y="191"/>
                    <a:pt x="953" y="119"/>
                  </a:cubicBezTo>
                  <a:cubicBezTo>
                    <a:pt x="882" y="48"/>
                    <a:pt x="786" y="0"/>
                    <a:pt x="6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3376137" y="2517717"/>
              <a:ext cx="35897" cy="24502"/>
            </a:xfrm>
            <a:custGeom>
              <a:rect b="b" l="l" r="r" t="t"/>
              <a:pathLst>
                <a:path extrusionOk="0" h="716" w="1049">
                  <a:moveTo>
                    <a:pt x="1" y="1"/>
                  </a:moveTo>
                  <a:lnTo>
                    <a:pt x="1" y="715"/>
                  </a:lnTo>
                  <a:lnTo>
                    <a:pt x="691" y="715"/>
                  </a:lnTo>
                  <a:cubicBezTo>
                    <a:pt x="906" y="715"/>
                    <a:pt x="1048" y="549"/>
                    <a:pt x="1048" y="358"/>
                  </a:cubicBezTo>
                  <a:cubicBezTo>
                    <a:pt x="1048" y="263"/>
                    <a:pt x="1025" y="168"/>
                    <a:pt x="953" y="96"/>
                  </a:cubicBezTo>
                  <a:cubicBezTo>
                    <a:pt x="882" y="25"/>
                    <a:pt x="786" y="1"/>
                    <a:pt x="6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a:off x="3221292" y="2447634"/>
              <a:ext cx="334158" cy="211103"/>
            </a:xfrm>
            <a:custGeom>
              <a:rect b="b" l="l" r="r" t="t"/>
              <a:pathLst>
                <a:path extrusionOk="0" h="6169" w="9765">
                  <a:moveTo>
                    <a:pt x="1465" y="870"/>
                  </a:moveTo>
                  <a:cubicBezTo>
                    <a:pt x="1626" y="870"/>
                    <a:pt x="1787" y="977"/>
                    <a:pt x="1787" y="1192"/>
                  </a:cubicBezTo>
                  <a:lnTo>
                    <a:pt x="1787" y="4954"/>
                  </a:lnTo>
                  <a:cubicBezTo>
                    <a:pt x="1787" y="5157"/>
                    <a:pt x="1626" y="5258"/>
                    <a:pt x="1465" y="5258"/>
                  </a:cubicBezTo>
                  <a:cubicBezTo>
                    <a:pt x="1305" y="5258"/>
                    <a:pt x="1144" y="5157"/>
                    <a:pt x="1144" y="4954"/>
                  </a:cubicBezTo>
                  <a:lnTo>
                    <a:pt x="1144" y="1192"/>
                  </a:lnTo>
                  <a:cubicBezTo>
                    <a:pt x="1144" y="977"/>
                    <a:pt x="1305" y="870"/>
                    <a:pt x="1465" y="870"/>
                  </a:cubicBezTo>
                  <a:close/>
                  <a:moveTo>
                    <a:pt x="2835" y="870"/>
                  </a:moveTo>
                  <a:cubicBezTo>
                    <a:pt x="2990" y="870"/>
                    <a:pt x="3144" y="977"/>
                    <a:pt x="3144" y="1192"/>
                  </a:cubicBezTo>
                  <a:lnTo>
                    <a:pt x="3144" y="4954"/>
                  </a:lnTo>
                  <a:cubicBezTo>
                    <a:pt x="3144" y="5157"/>
                    <a:pt x="2990" y="5258"/>
                    <a:pt x="2835" y="5258"/>
                  </a:cubicBezTo>
                  <a:cubicBezTo>
                    <a:pt x="2680" y="5258"/>
                    <a:pt x="2525" y="5157"/>
                    <a:pt x="2525" y="4954"/>
                  </a:cubicBezTo>
                  <a:lnTo>
                    <a:pt x="2525" y="1192"/>
                  </a:lnTo>
                  <a:cubicBezTo>
                    <a:pt x="2525" y="977"/>
                    <a:pt x="2680" y="870"/>
                    <a:pt x="2835" y="870"/>
                  </a:cubicBezTo>
                  <a:close/>
                  <a:moveTo>
                    <a:pt x="6931" y="870"/>
                  </a:moveTo>
                  <a:cubicBezTo>
                    <a:pt x="7086" y="870"/>
                    <a:pt x="7240" y="977"/>
                    <a:pt x="7240" y="1192"/>
                  </a:cubicBezTo>
                  <a:lnTo>
                    <a:pt x="7240" y="4954"/>
                  </a:lnTo>
                  <a:cubicBezTo>
                    <a:pt x="7240" y="5157"/>
                    <a:pt x="7086" y="5258"/>
                    <a:pt x="6931" y="5258"/>
                  </a:cubicBezTo>
                  <a:cubicBezTo>
                    <a:pt x="6776" y="5258"/>
                    <a:pt x="6621" y="5157"/>
                    <a:pt x="6621" y="4954"/>
                  </a:cubicBezTo>
                  <a:lnTo>
                    <a:pt x="6621" y="1192"/>
                  </a:lnTo>
                  <a:cubicBezTo>
                    <a:pt x="6621" y="977"/>
                    <a:pt x="6776" y="870"/>
                    <a:pt x="6931" y="870"/>
                  </a:cubicBezTo>
                  <a:close/>
                  <a:moveTo>
                    <a:pt x="8297" y="870"/>
                  </a:moveTo>
                  <a:cubicBezTo>
                    <a:pt x="8455" y="870"/>
                    <a:pt x="8610" y="977"/>
                    <a:pt x="8598" y="1192"/>
                  </a:cubicBezTo>
                  <a:lnTo>
                    <a:pt x="8598" y="4954"/>
                  </a:lnTo>
                  <a:cubicBezTo>
                    <a:pt x="8610" y="5157"/>
                    <a:pt x="8455" y="5258"/>
                    <a:pt x="8297" y="5258"/>
                  </a:cubicBezTo>
                  <a:cubicBezTo>
                    <a:pt x="8139" y="5258"/>
                    <a:pt x="7979" y="5157"/>
                    <a:pt x="7979" y="4954"/>
                  </a:cubicBezTo>
                  <a:lnTo>
                    <a:pt x="7979" y="1192"/>
                  </a:lnTo>
                  <a:cubicBezTo>
                    <a:pt x="7979" y="977"/>
                    <a:pt x="8139" y="870"/>
                    <a:pt x="8297" y="870"/>
                  </a:cubicBezTo>
                  <a:close/>
                  <a:moveTo>
                    <a:pt x="4895" y="894"/>
                  </a:moveTo>
                  <a:cubicBezTo>
                    <a:pt x="5055" y="894"/>
                    <a:pt x="5216" y="1001"/>
                    <a:pt x="5216" y="1215"/>
                  </a:cubicBezTo>
                  <a:lnTo>
                    <a:pt x="5216" y="1406"/>
                  </a:lnTo>
                  <a:lnTo>
                    <a:pt x="5240" y="1406"/>
                  </a:lnTo>
                  <a:cubicBezTo>
                    <a:pt x="6097" y="1406"/>
                    <a:pt x="6550" y="2454"/>
                    <a:pt x="5954" y="3073"/>
                  </a:cubicBezTo>
                  <a:cubicBezTo>
                    <a:pt x="6145" y="3263"/>
                    <a:pt x="6240" y="3502"/>
                    <a:pt x="6240" y="3763"/>
                  </a:cubicBezTo>
                  <a:lnTo>
                    <a:pt x="6216" y="3763"/>
                  </a:lnTo>
                  <a:cubicBezTo>
                    <a:pt x="6216" y="4311"/>
                    <a:pt x="5764" y="4764"/>
                    <a:pt x="5216" y="4764"/>
                  </a:cubicBezTo>
                  <a:lnTo>
                    <a:pt x="5192" y="4764"/>
                  </a:lnTo>
                  <a:lnTo>
                    <a:pt x="5192" y="4954"/>
                  </a:lnTo>
                  <a:cubicBezTo>
                    <a:pt x="5192" y="5169"/>
                    <a:pt x="5038" y="5276"/>
                    <a:pt x="4883" y="5276"/>
                  </a:cubicBezTo>
                  <a:cubicBezTo>
                    <a:pt x="4728" y="5276"/>
                    <a:pt x="4573" y="5169"/>
                    <a:pt x="4573" y="4954"/>
                  </a:cubicBezTo>
                  <a:lnTo>
                    <a:pt x="4573" y="4764"/>
                  </a:lnTo>
                  <a:lnTo>
                    <a:pt x="3859" y="4764"/>
                  </a:lnTo>
                  <a:cubicBezTo>
                    <a:pt x="3844" y="4765"/>
                    <a:pt x="3829" y="4766"/>
                    <a:pt x="3815" y="4766"/>
                  </a:cubicBezTo>
                  <a:cubicBezTo>
                    <a:pt x="3397" y="4766"/>
                    <a:pt x="3397" y="4118"/>
                    <a:pt x="3815" y="4118"/>
                  </a:cubicBezTo>
                  <a:cubicBezTo>
                    <a:pt x="3829" y="4118"/>
                    <a:pt x="3844" y="4119"/>
                    <a:pt x="3859" y="4121"/>
                  </a:cubicBezTo>
                  <a:lnTo>
                    <a:pt x="3883" y="4121"/>
                  </a:lnTo>
                  <a:lnTo>
                    <a:pt x="3883" y="2049"/>
                  </a:lnTo>
                  <a:lnTo>
                    <a:pt x="3859" y="2049"/>
                  </a:lnTo>
                  <a:cubicBezTo>
                    <a:pt x="3430" y="2025"/>
                    <a:pt x="3430" y="1406"/>
                    <a:pt x="3859" y="1406"/>
                  </a:cubicBezTo>
                  <a:lnTo>
                    <a:pt x="4573" y="1406"/>
                  </a:lnTo>
                  <a:lnTo>
                    <a:pt x="4573" y="1215"/>
                  </a:lnTo>
                  <a:cubicBezTo>
                    <a:pt x="4573" y="1001"/>
                    <a:pt x="4734" y="894"/>
                    <a:pt x="4895" y="894"/>
                  </a:cubicBezTo>
                  <a:close/>
                  <a:moveTo>
                    <a:pt x="739" y="1"/>
                  </a:moveTo>
                  <a:cubicBezTo>
                    <a:pt x="572" y="1"/>
                    <a:pt x="429" y="144"/>
                    <a:pt x="429" y="310"/>
                  </a:cubicBezTo>
                  <a:lnTo>
                    <a:pt x="429" y="5526"/>
                  </a:lnTo>
                  <a:cubicBezTo>
                    <a:pt x="1" y="5550"/>
                    <a:pt x="25" y="6169"/>
                    <a:pt x="453" y="6169"/>
                  </a:cubicBezTo>
                  <a:lnTo>
                    <a:pt x="9312" y="6169"/>
                  </a:lnTo>
                  <a:cubicBezTo>
                    <a:pt x="9741" y="6169"/>
                    <a:pt x="9765" y="5550"/>
                    <a:pt x="9336" y="5526"/>
                  </a:cubicBezTo>
                  <a:lnTo>
                    <a:pt x="9336" y="310"/>
                  </a:lnTo>
                  <a:cubicBezTo>
                    <a:pt x="9336" y="144"/>
                    <a:pt x="9193" y="1"/>
                    <a:pt x="90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9"/>
          <p:cNvSpPr/>
          <p:nvPr/>
        </p:nvSpPr>
        <p:spPr>
          <a:xfrm>
            <a:off x="3260433" y="958295"/>
            <a:ext cx="319925" cy="365521"/>
          </a:xfrm>
          <a:custGeom>
            <a:rect b="b" l="l" r="r" t="t"/>
            <a:pathLst>
              <a:path extrusionOk="0" h="10694" w="9360">
                <a:moveTo>
                  <a:pt x="4680" y="3772"/>
                </a:moveTo>
                <a:cubicBezTo>
                  <a:pt x="5161" y="3772"/>
                  <a:pt x="5621" y="4151"/>
                  <a:pt x="5621" y="4716"/>
                </a:cubicBezTo>
                <a:cubicBezTo>
                  <a:pt x="5621" y="5240"/>
                  <a:pt x="5216" y="5645"/>
                  <a:pt x="4692" y="5645"/>
                </a:cubicBezTo>
                <a:cubicBezTo>
                  <a:pt x="3859" y="5645"/>
                  <a:pt x="3430" y="4645"/>
                  <a:pt x="4025" y="4049"/>
                </a:cubicBezTo>
                <a:cubicBezTo>
                  <a:pt x="4217" y="3857"/>
                  <a:pt x="4451" y="3772"/>
                  <a:pt x="4680" y="3772"/>
                </a:cubicBezTo>
                <a:close/>
                <a:moveTo>
                  <a:pt x="2204" y="6323"/>
                </a:moveTo>
                <a:cubicBezTo>
                  <a:pt x="2656" y="6323"/>
                  <a:pt x="3109" y="6621"/>
                  <a:pt x="3144" y="7216"/>
                </a:cubicBezTo>
                <a:lnTo>
                  <a:pt x="3144" y="7836"/>
                </a:lnTo>
                <a:cubicBezTo>
                  <a:pt x="3144" y="8026"/>
                  <a:pt x="3001" y="8169"/>
                  <a:pt x="2835" y="8169"/>
                </a:cubicBezTo>
                <a:lnTo>
                  <a:pt x="1573" y="8169"/>
                </a:lnTo>
                <a:cubicBezTo>
                  <a:pt x="1406" y="8169"/>
                  <a:pt x="1263" y="8026"/>
                  <a:pt x="1263" y="7836"/>
                </a:cubicBezTo>
                <a:lnTo>
                  <a:pt x="1263" y="7216"/>
                </a:lnTo>
                <a:cubicBezTo>
                  <a:pt x="1299" y="6621"/>
                  <a:pt x="1751" y="6323"/>
                  <a:pt x="2204" y="6323"/>
                </a:cubicBezTo>
                <a:close/>
                <a:moveTo>
                  <a:pt x="4716" y="6323"/>
                </a:moveTo>
                <a:cubicBezTo>
                  <a:pt x="5169" y="6323"/>
                  <a:pt x="5621" y="6621"/>
                  <a:pt x="5645" y="7216"/>
                </a:cubicBezTo>
                <a:lnTo>
                  <a:pt x="5645" y="7836"/>
                </a:lnTo>
                <a:cubicBezTo>
                  <a:pt x="5645" y="8026"/>
                  <a:pt x="5502" y="8169"/>
                  <a:pt x="5335" y="8169"/>
                </a:cubicBezTo>
                <a:lnTo>
                  <a:pt x="4073" y="8169"/>
                </a:lnTo>
                <a:cubicBezTo>
                  <a:pt x="3906" y="8169"/>
                  <a:pt x="3764" y="8026"/>
                  <a:pt x="3787" y="7836"/>
                </a:cubicBezTo>
                <a:lnTo>
                  <a:pt x="3787" y="7216"/>
                </a:lnTo>
                <a:cubicBezTo>
                  <a:pt x="3811" y="6621"/>
                  <a:pt x="4264" y="6323"/>
                  <a:pt x="4716" y="6323"/>
                </a:cubicBezTo>
                <a:close/>
                <a:moveTo>
                  <a:pt x="7193" y="6323"/>
                </a:moveTo>
                <a:cubicBezTo>
                  <a:pt x="7645" y="6323"/>
                  <a:pt x="8098" y="6621"/>
                  <a:pt x="8122" y="7216"/>
                </a:cubicBezTo>
                <a:lnTo>
                  <a:pt x="8145" y="7836"/>
                </a:lnTo>
                <a:cubicBezTo>
                  <a:pt x="8145" y="8026"/>
                  <a:pt x="8003" y="8169"/>
                  <a:pt x="7812" y="8169"/>
                </a:cubicBezTo>
                <a:lnTo>
                  <a:pt x="6574" y="8169"/>
                </a:lnTo>
                <a:cubicBezTo>
                  <a:pt x="6383" y="8169"/>
                  <a:pt x="6240" y="8026"/>
                  <a:pt x="6264" y="7836"/>
                </a:cubicBezTo>
                <a:lnTo>
                  <a:pt x="6264" y="7216"/>
                </a:lnTo>
                <a:cubicBezTo>
                  <a:pt x="6288" y="6621"/>
                  <a:pt x="6740" y="6323"/>
                  <a:pt x="7193" y="6323"/>
                </a:cubicBezTo>
                <a:close/>
                <a:moveTo>
                  <a:pt x="4692" y="1"/>
                </a:moveTo>
                <a:cubicBezTo>
                  <a:pt x="4526" y="1"/>
                  <a:pt x="4359" y="144"/>
                  <a:pt x="4383" y="310"/>
                </a:cubicBezTo>
                <a:lnTo>
                  <a:pt x="4383" y="2049"/>
                </a:lnTo>
                <a:lnTo>
                  <a:pt x="2644" y="3216"/>
                </a:lnTo>
                <a:cubicBezTo>
                  <a:pt x="2549" y="3263"/>
                  <a:pt x="2501" y="3359"/>
                  <a:pt x="2501" y="3454"/>
                </a:cubicBezTo>
                <a:lnTo>
                  <a:pt x="2501" y="5097"/>
                </a:lnTo>
                <a:lnTo>
                  <a:pt x="239" y="5669"/>
                </a:lnTo>
                <a:cubicBezTo>
                  <a:pt x="96" y="5692"/>
                  <a:pt x="1" y="5811"/>
                  <a:pt x="1" y="5954"/>
                </a:cubicBezTo>
                <a:lnTo>
                  <a:pt x="1" y="10360"/>
                </a:lnTo>
                <a:cubicBezTo>
                  <a:pt x="1" y="10527"/>
                  <a:pt x="144" y="10670"/>
                  <a:pt x="310" y="10670"/>
                </a:cubicBezTo>
                <a:lnTo>
                  <a:pt x="1239" y="10670"/>
                </a:lnTo>
                <a:lnTo>
                  <a:pt x="1239" y="9693"/>
                </a:lnTo>
                <a:cubicBezTo>
                  <a:pt x="1275" y="9110"/>
                  <a:pt x="1727" y="8818"/>
                  <a:pt x="2180" y="8818"/>
                </a:cubicBezTo>
                <a:cubicBezTo>
                  <a:pt x="2632" y="8818"/>
                  <a:pt x="3085" y="9110"/>
                  <a:pt x="3121" y="9693"/>
                </a:cubicBezTo>
                <a:lnTo>
                  <a:pt x="3121" y="10693"/>
                </a:lnTo>
                <a:lnTo>
                  <a:pt x="3740" y="10693"/>
                </a:lnTo>
                <a:lnTo>
                  <a:pt x="3740" y="9741"/>
                </a:lnTo>
                <a:cubicBezTo>
                  <a:pt x="3775" y="9145"/>
                  <a:pt x="4234" y="8848"/>
                  <a:pt x="4689" y="8848"/>
                </a:cubicBezTo>
                <a:cubicBezTo>
                  <a:pt x="5145" y="8848"/>
                  <a:pt x="5597" y="9145"/>
                  <a:pt x="5621" y="9741"/>
                </a:cubicBezTo>
                <a:lnTo>
                  <a:pt x="5621" y="10693"/>
                </a:lnTo>
                <a:lnTo>
                  <a:pt x="6264" y="10693"/>
                </a:lnTo>
                <a:lnTo>
                  <a:pt x="6264" y="9741"/>
                </a:lnTo>
                <a:cubicBezTo>
                  <a:pt x="6288" y="9145"/>
                  <a:pt x="6740" y="8848"/>
                  <a:pt x="7193" y="8848"/>
                </a:cubicBezTo>
                <a:cubicBezTo>
                  <a:pt x="7645" y="8848"/>
                  <a:pt x="8098" y="9145"/>
                  <a:pt x="8122" y="9741"/>
                </a:cubicBezTo>
                <a:lnTo>
                  <a:pt x="8122" y="10693"/>
                </a:lnTo>
                <a:lnTo>
                  <a:pt x="9074" y="10693"/>
                </a:lnTo>
                <a:cubicBezTo>
                  <a:pt x="9241" y="10693"/>
                  <a:pt x="9360" y="10550"/>
                  <a:pt x="9360" y="10408"/>
                </a:cubicBezTo>
                <a:lnTo>
                  <a:pt x="9360" y="5978"/>
                </a:lnTo>
                <a:cubicBezTo>
                  <a:pt x="9360" y="5835"/>
                  <a:pt x="9265" y="5716"/>
                  <a:pt x="9146" y="5669"/>
                </a:cubicBezTo>
                <a:lnTo>
                  <a:pt x="9169" y="5669"/>
                </a:lnTo>
                <a:lnTo>
                  <a:pt x="6883" y="5097"/>
                </a:lnTo>
                <a:lnTo>
                  <a:pt x="6883" y="3454"/>
                </a:lnTo>
                <a:cubicBezTo>
                  <a:pt x="6883" y="3359"/>
                  <a:pt x="6836" y="3263"/>
                  <a:pt x="6764" y="3216"/>
                </a:cubicBezTo>
                <a:lnTo>
                  <a:pt x="5026" y="2049"/>
                </a:lnTo>
                <a:lnTo>
                  <a:pt x="5026" y="1263"/>
                </a:lnTo>
                <a:lnTo>
                  <a:pt x="5311" y="1263"/>
                </a:lnTo>
                <a:cubicBezTo>
                  <a:pt x="5835" y="1263"/>
                  <a:pt x="6240" y="834"/>
                  <a:pt x="6240" y="310"/>
                </a:cubicBezTo>
                <a:cubicBezTo>
                  <a:pt x="6264" y="144"/>
                  <a:pt x="6121" y="1"/>
                  <a:pt x="59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 name="Google Shape;104;p9"/>
          <p:cNvGrpSpPr/>
          <p:nvPr/>
        </p:nvGrpSpPr>
        <p:grpSpPr>
          <a:xfrm>
            <a:off x="2967853" y="1474647"/>
            <a:ext cx="368768" cy="366102"/>
            <a:chOff x="1628166" y="3455447"/>
            <a:chExt cx="368768" cy="366102"/>
          </a:xfrm>
        </p:grpSpPr>
        <p:sp>
          <p:nvSpPr>
            <p:cNvPr id="105" name="Google Shape;105;p9"/>
            <p:cNvSpPr/>
            <p:nvPr/>
          </p:nvSpPr>
          <p:spPr>
            <a:xfrm>
              <a:off x="1712693" y="3648222"/>
              <a:ext cx="154015" cy="173327"/>
            </a:xfrm>
            <a:custGeom>
              <a:rect b="b" l="l" r="r" t="t"/>
              <a:pathLst>
                <a:path extrusionOk="0" h="5071" w="4506">
                  <a:moveTo>
                    <a:pt x="2290" y="0"/>
                  </a:moveTo>
                  <a:cubicBezTo>
                    <a:pt x="1981" y="0"/>
                    <a:pt x="1671" y="209"/>
                    <a:pt x="1671" y="625"/>
                  </a:cubicBezTo>
                  <a:cubicBezTo>
                    <a:pt x="1671" y="840"/>
                    <a:pt x="1790" y="1030"/>
                    <a:pt x="1981" y="1149"/>
                  </a:cubicBezTo>
                  <a:lnTo>
                    <a:pt x="1981" y="1864"/>
                  </a:lnTo>
                  <a:lnTo>
                    <a:pt x="1528" y="1864"/>
                  </a:lnTo>
                  <a:cubicBezTo>
                    <a:pt x="1100" y="1864"/>
                    <a:pt x="695" y="2173"/>
                    <a:pt x="623" y="2602"/>
                  </a:cubicBezTo>
                  <a:lnTo>
                    <a:pt x="99" y="4626"/>
                  </a:lnTo>
                  <a:cubicBezTo>
                    <a:pt x="1" y="4894"/>
                    <a:pt x="203" y="5070"/>
                    <a:pt x="404" y="5070"/>
                  </a:cubicBezTo>
                  <a:cubicBezTo>
                    <a:pt x="542" y="5070"/>
                    <a:pt x="680" y="4987"/>
                    <a:pt x="719" y="4793"/>
                  </a:cubicBezTo>
                  <a:lnTo>
                    <a:pt x="1242" y="2745"/>
                  </a:lnTo>
                  <a:cubicBezTo>
                    <a:pt x="1266" y="2602"/>
                    <a:pt x="1409" y="2507"/>
                    <a:pt x="1552" y="2507"/>
                  </a:cubicBezTo>
                  <a:lnTo>
                    <a:pt x="1981" y="2507"/>
                  </a:lnTo>
                  <a:lnTo>
                    <a:pt x="1981" y="4721"/>
                  </a:lnTo>
                  <a:cubicBezTo>
                    <a:pt x="1981" y="4924"/>
                    <a:pt x="2136" y="5025"/>
                    <a:pt x="2290" y="5025"/>
                  </a:cubicBezTo>
                  <a:cubicBezTo>
                    <a:pt x="2445" y="5025"/>
                    <a:pt x="2600" y="4924"/>
                    <a:pt x="2600" y="4721"/>
                  </a:cubicBezTo>
                  <a:lnTo>
                    <a:pt x="2600" y="2507"/>
                  </a:lnTo>
                  <a:lnTo>
                    <a:pt x="3029" y="2507"/>
                  </a:lnTo>
                  <a:cubicBezTo>
                    <a:pt x="3171" y="2507"/>
                    <a:pt x="3291" y="2626"/>
                    <a:pt x="3314" y="2769"/>
                  </a:cubicBezTo>
                  <a:lnTo>
                    <a:pt x="3838" y="4793"/>
                  </a:lnTo>
                  <a:cubicBezTo>
                    <a:pt x="3886" y="4936"/>
                    <a:pt x="4005" y="5031"/>
                    <a:pt x="4148" y="5031"/>
                  </a:cubicBezTo>
                  <a:lnTo>
                    <a:pt x="4243" y="5031"/>
                  </a:lnTo>
                  <a:cubicBezTo>
                    <a:pt x="4410" y="4983"/>
                    <a:pt x="4505" y="4817"/>
                    <a:pt x="4457" y="4650"/>
                  </a:cubicBezTo>
                  <a:lnTo>
                    <a:pt x="4481" y="4626"/>
                  </a:lnTo>
                  <a:lnTo>
                    <a:pt x="3957" y="2626"/>
                  </a:lnTo>
                  <a:cubicBezTo>
                    <a:pt x="3862" y="2173"/>
                    <a:pt x="3481" y="1864"/>
                    <a:pt x="3029" y="1864"/>
                  </a:cubicBezTo>
                  <a:lnTo>
                    <a:pt x="2624" y="1864"/>
                  </a:lnTo>
                  <a:lnTo>
                    <a:pt x="2624" y="1149"/>
                  </a:lnTo>
                  <a:cubicBezTo>
                    <a:pt x="2790" y="1030"/>
                    <a:pt x="2909" y="840"/>
                    <a:pt x="2909" y="625"/>
                  </a:cubicBezTo>
                  <a:cubicBezTo>
                    <a:pt x="2909" y="209"/>
                    <a:pt x="2600" y="0"/>
                    <a:pt x="22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a:off x="1628166" y="3640771"/>
              <a:ext cx="74923" cy="95294"/>
            </a:xfrm>
            <a:custGeom>
              <a:rect b="b" l="l" r="r" t="t"/>
              <a:pathLst>
                <a:path extrusionOk="0" h="2788" w="2192">
                  <a:moveTo>
                    <a:pt x="357" y="1"/>
                  </a:moveTo>
                  <a:cubicBezTo>
                    <a:pt x="308" y="1"/>
                    <a:pt x="259" y="12"/>
                    <a:pt x="215" y="34"/>
                  </a:cubicBezTo>
                  <a:cubicBezTo>
                    <a:pt x="48" y="129"/>
                    <a:pt x="0" y="319"/>
                    <a:pt x="96" y="462"/>
                  </a:cubicBezTo>
                  <a:cubicBezTo>
                    <a:pt x="143" y="558"/>
                    <a:pt x="1358" y="2629"/>
                    <a:pt x="1358" y="2629"/>
                  </a:cubicBezTo>
                  <a:cubicBezTo>
                    <a:pt x="1418" y="2741"/>
                    <a:pt x="1512" y="2788"/>
                    <a:pt x="1609" y="2788"/>
                  </a:cubicBezTo>
                  <a:cubicBezTo>
                    <a:pt x="1819" y="2788"/>
                    <a:pt x="2036" y="2565"/>
                    <a:pt x="1906" y="2320"/>
                  </a:cubicBezTo>
                  <a:lnTo>
                    <a:pt x="1596" y="1796"/>
                  </a:lnTo>
                  <a:lnTo>
                    <a:pt x="2191" y="1439"/>
                  </a:lnTo>
                  <a:lnTo>
                    <a:pt x="1572" y="367"/>
                  </a:lnTo>
                  <a:lnTo>
                    <a:pt x="953" y="701"/>
                  </a:lnTo>
                  <a:lnTo>
                    <a:pt x="643" y="153"/>
                  </a:lnTo>
                  <a:cubicBezTo>
                    <a:pt x="578" y="54"/>
                    <a:pt x="466" y="1"/>
                    <a:pt x="3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1887011" y="3455447"/>
              <a:ext cx="109923" cy="147418"/>
            </a:xfrm>
            <a:custGeom>
              <a:rect b="b" l="l" r="r" t="t"/>
              <a:pathLst>
                <a:path extrusionOk="0" h="4313" w="3216">
                  <a:moveTo>
                    <a:pt x="974" y="0"/>
                  </a:moveTo>
                  <a:cubicBezTo>
                    <a:pt x="917" y="0"/>
                    <a:pt x="861" y="16"/>
                    <a:pt x="810" y="50"/>
                  </a:cubicBezTo>
                  <a:lnTo>
                    <a:pt x="0" y="502"/>
                  </a:lnTo>
                  <a:lnTo>
                    <a:pt x="2168" y="4313"/>
                  </a:lnTo>
                  <a:lnTo>
                    <a:pt x="3025" y="3836"/>
                  </a:lnTo>
                  <a:cubicBezTo>
                    <a:pt x="3168" y="3741"/>
                    <a:pt x="3215" y="3551"/>
                    <a:pt x="3120" y="3408"/>
                  </a:cubicBezTo>
                  <a:lnTo>
                    <a:pt x="1239" y="145"/>
                  </a:lnTo>
                  <a:cubicBezTo>
                    <a:pt x="1177" y="53"/>
                    <a:pt x="1076" y="0"/>
                    <a:pt x="9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a:off x="1838168" y="3483167"/>
              <a:ext cx="105035" cy="139625"/>
            </a:xfrm>
            <a:custGeom>
              <a:rect b="b" l="l" r="r" t="t"/>
              <a:pathLst>
                <a:path extrusionOk="0" h="4085" w="3073">
                  <a:moveTo>
                    <a:pt x="882" y="1"/>
                  </a:moveTo>
                  <a:lnTo>
                    <a:pt x="596" y="168"/>
                  </a:lnTo>
                  <a:cubicBezTo>
                    <a:pt x="167" y="430"/>
                    <a:pt x="1" y="1001"/>
                    <a:pt x="263" y="1454"/>
                  </a:cubicBezTo>
                  <a:lnTo>
                    <a:pt x="1525" y="3621"/>
                  </a:lnTo>
                  <a:cubicBezTo>
                    <a:pt x="1683" y="3921"/>
                    <a:pt x="1987" y="4085"/>
                    <a:pt x="2306" y="4085"/>
                  </a:cubicBezTo>
                  <a:cubicBezTo>
                    <a:pt x="2468" y="4085"/>
                    <a:pt x="2634" y="4042"/>
                    <a:pt x="2787" y="3954"/>
                  </a:cubicBezTo>
                  <a:lnTo>
                    <a:pt x="3073" y="3811"/>
                  </a:lnTo>
                  <a:lnTo>
                    <a:pt x="88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
            <p:cNvSpPr/>
            <p:nvPr/>
          </p:nvSpPr>
          <p:spPr>
            <a:xfrm>
              <a:off x="1669763" y="3519774"/>
              <a:ext cx="65079" cy="54620"/>
            </a:xfrm>
            <a:custGeom>
              <a:rect b="b" l="l" r="r" t="t"/>
              <a:pathLst>
                <a:path extrusionOk="0" h="1598" w="1904">
                  <a:moveTo>
                    <a:pt x="1537" y="1"/>
                  </a:moveTo>
                  <a:cubicBezTo>
                    <a:pt x="1483" y="1"/>
                    <a:pt x="1428" y="17"/>
                    <a:pt x="1379" y="49"/>
                  </a:cubicBezTo>
                  <a:lnTo>
                    <a:pt x="308" y="668"/>
                  </a:lnTo>
                  <a:cubicBezTo>
                    <a:pt x="1" y="771"/>
                    <a:pt x="221" y="1259"/>
                    <a:pt x="470" y="1259"/>
                  </a:cubicBezTo>
                  <a:cubicBezTo>
                    <a:pt x="511" y="1259"/>
                    <a:pt x="553" y="1246"/>
                    <a:pt x="593" y="1216"/>
                  </a:cubicBezTo>
                  <a:lnTo>
                    <a:pt x="855" y="1049"/>
                  </a:lnTo>
                  <a:lnTo>
                    <a:pt x="1189" y="1597"/>
                  </a:lnTo>
                  <a:lnTo>
                    <a:pt x="1713" y="1288"/>
                  </a:lnTo>
                  <a:lnTo>
                    <a:pt x="1427" y="740"/>
                  </a:lnTo>
                  <a:lnTo>
                    <a:pt x="1689" y="597"/>
                  </a:lnTo>
                  <a:cubicBezTo>
                    <a:pt x="1855" y="502"/>
                    <a:pt x="1903" y="311"/>
                    <a:pt x="1808" y="168"/>
                  </a:cubicBezTo>
                  <a:cubicBezTo>
                    <a:pt x="1745" y="59"/>
                    <a:pt x="1642" y="1"/>
                    <a:pt x="15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
            <p:cNvSpPr/>
            <p:nvPr/>
          </p:nvSpPr>
          <p:spPr>
            <a:xfrm>
              <a:off x="1691638" y="3534471"/>
              <a:ext cx="184811" cy="160475"/>
            </a:xfrm>
            <a:custGeom>
              <a:rect b="b" l="l" r="r" t="t"/>
              <a:pathLst>
                <a:path extrusionOk="0" h="4695" w="5407">
                  <a:moveTo>
                    <a:pt x="3859" y="0"/>
                  </a:moveTo>
                  <a:lnTo>
                    <a:pt x="596" y="1858"/>
                  </a:lnTo>
                  <a:cubicBezTo>
                    <a:pt x="144" y="2120"/>
                    <a:pt x="1" y="2691"/>
                    <a:pt x="263" y="3144"/>
                  </a:cubicBezTo>
                  <a:lnTo>
                    <a:pt x="882" y="4239"/>
                  </a:lnTo>
                  <a:cubicBezTo>
                    <a:pt x="1037" y="4530"/>
                    <a:pt x="1350" y="4694"/>
                    <a:pt x="1679" y="4694"/>
                  </a:cubicBezTo>
                  <a:cubicBezTo>
                    <a:pt x="1754" y="4694"/>
                    <a:pt x="1831" y="4686"/>
                    <a:pt x="1906" y="4668"/>
                  </a:cubicBezTo>
                  <a:cubicBezTo>
                    <a:pt x="1739" y="4454"/>
                    <a:pt x="1668" y="4215"/>
                    <a:pt x="1668" y="3953"/>
                  </a:cubicBezTo>
                  <a:cubicBezTo>
                    <a:pt x="1668" y="3154"/>
                    <a:pt x="2298" y="2690"/>
                    <a:pt x="2931" y="2690"/>
                  </a:cubicBezTo>
                  <a:cubicBezTo>
                    <a:pt x="3391" y="2690"/>
                    <a:pt x="3853" y="2935"/>
                    <a:pt x="4073" y="3477"/>
                  </a:cubicBezTo>
                  <a:lnTo>
                    <a:pt x="5407" y="2691"/>
                  </a:lnTo>
                  <a:lnTo>
                    <a:pt x="38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 name="Google Shape;111;p9"/>
          <p:cNvGrpSpPr/>
          <p:nvPr/>
        </p:nvGrpSpPr>
        <p:grpSpPr>
          <a:xfrm>
            <a:off x="6631557" y="1470237"/>
            <a:ext cx="360785" cy="359181"/>
            <a:chOff x="3195864" y="4047119"/>
            <a:chExt cx="360785" cy="359181"/>
          </a:xfrm>
        </p:grpSpPr>
        <p:sp>
          <p:nvSpPr>
            <p:cNvPr id="112" name="Google Shape;112;p9"/>
            <p:cNvSpPr/>
            <p:nvPr/>
          </p:nvSpPr>
          <p:spPr>
            <a:xfrm>
              <a:off x="3315284" y="4047119"/>
              <a:ext cx="122730" cy="147091"/>
            </a:xfrm>
            <a:custGeom>
              <a:rect b="b" l="l" r="r" t="t"/>
              <a:pathLst>
                <a:path extrusionOk="0" h="4311" w="3597">
                  <a:moveTo>
                    <a:pt x="1810" y="0"/>
                  </a:moveTo>
                  <a:cubicBezTo>
                    <a:pt x="524" y="0"/>
                    <a:pt x="334" y="1834"/>
                    <a:pt x="1596" y="2096"/>
                  </a:cubicBezTo>
                  <a:cubicBezTo>
                    <a:pt x="715" y="2096"/>
                    <a:pt x="0" y="2810"/>
                    <a:pt x="0" y="3692"/>
                  </a:cubicBezTo>
                  <a:lnTo>
                    <a:pt x="0" y="4001"/>
                  </a:lnTo>
                  <a:cubicBezTo>
                    <a:pt x="0" y="4168"/>
                    <a:pt x="120" y="4311"/>
                    <a:pt x="286" y="4311"/>
                  </a:cubicBezTo>
                  <a:lnTo>
                    <a:pt x="3311" y="4311"/>
                  </a:lnTo>
                  <a:cubicBezTo>
                    <a:pt x="3477" y="4311"/>
                    <a:pt x="3596" y="4168"/>
                    <a:pt x="3596" y="4001"/>
                  </a:cubicBezTo>
                  <a:lnTo>
                    <a:pt x="3596" y="3692"/>
                  </a:lnTo>
                  <a:cubicBezTo>
                    <a:pt x="3596" y="2810"/>
                    <a:pt x="2882" y="2096"/>
                    <a:pt x="2001" y="2096"/>
                  </a:cubicBezTo>
                  <a:cubicBezTo>
                    <a:pt x="3263" y="1834"/>
                    <a:pt x="3072" y="0"/>
                    <a:pt x="18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p:cNvSpPr/>
            <p:nvPr/>
          </p:nvSpPr>
          <p:spPr>
            <a:xfrm>
              <a:off x="3231588" y="4119931"/>
              <a:ext cx="70048" cy="102735"/>
            </a:xfrm>
            <a:custGeom>
              <a:rect b="b" l="l" r="r" t="t"/>
              <a:pathLst>
                <a:path extrusionOk="0" h="3011" w="2053">
                  <a:moveTo>
                    <a:pt x="1622" y="1"/>
                  </a:moveTo>
                  <a:cubicBezTo>
                    <a:pt x="1549" y="1"/>
                    <a:pt x="1473" y="31"/>
                    <a:pt x="1406" y="105"/>
                  </a:cubicBezTo>
                  <a:cubicBezTo>
                    <a:pt x="691" y="772"/>
                    <a:pt x="215" y="1677"/>
                    <a:pt x="48" y="2629"/>
                  </a:cubicBezTo>
                  <a:cubicBezTo>
                    <a:pt x="1" y="2796"/>
                    <a:pt x="120" y="2963"/>
                    <a:pt x="286" y="2986"/>
                  </a:cubicBezTo>
                  <a:lnTo>
                    <a:pt x="286" y="3010"/>
                  </a:lnTo>
                  <a:lnTo>
                    <a:pt x="358" y="3010"/>
                  </a:lnTo>
                  <a:cubicBezTo>
                    <a:pt x="501" y="3010"/>
                    <a:pt x="620" y="2891"/>
                    <a:pt x="644" y="2748"/>
                  </a:cubicBezTo>
                  <a:cubicBezTo>
                    <a:pt x="739" y="2320"/>
                    <a:pt x="882" y="1915"/>
                    <a:pt x="1072" y="1534"/>
                  </a:cubicBezTo>
                  <a:cubicBezTo>
                    <a:pt x="1287" y="1153"/>
                    <a:pt x="1525" y="819"/>
                    <a:pt x="1834" y="534"/>
                  </a:cubicBezTo>
                  <a:cubicBezTo>
                    <a:pt x="2052" y="316"/>
                    <a:pt x="1855" y="1"/>
                    <a:pt x="16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9"/>
            <p:cNvSpPr/>
            <p:nvPr/>
          </p:nvSpPr>
          <p:spPr>
            <a:xfrm>
              <a:off x="3451594" y="4120272"/>
              <a:ext cx="70117" cy="102394"/>
            </a:xfrm>
            <a:custGeom>
              <a:rect b="b" l="l" r="r" t="t"/>
              <a:pathLst>
                <a:path extrusionOk="0" h="3001" w="2055">
                  <a:moveTo>
                    <a:pt x="439" y="1"/>
                  </a:moveTo>
                  <a:cubicBezTo>
                    <a:pt x="203" y="1"/>
                    <a:pt x="1" y="309"/>
                    <a:pt x="221" y="547"/>
                  </a:cubicBezTo>
                  <a:cubicBezTo>
                    <a:pt x="530" y="833"/>
                    <a:pt x="768" y="1167"/>
                    <a:pt x="983" y="1524"/>
                  </a:cubicBezTo>
                  <a:cubicBezTo>
                    <a:pt x="1173" y="1905"/>
                    <a:pt x="1316" y="2310"/>
                    <a:pt x="1411" y="2738"/>
                  </a:cubicBezTo>
                  <a:cubicBezTo>
                    <a:pt x="1435" y="2881"/>
                    <a:pt x="1554" y="3000"/>
                    <a:pt x="1697" y="3000"/>
                  </a:cubicBezTo>
                  <a:lnTo>
                    <a:pt x="1769" y="3000"/>
                  </a:lnTo>
                  <a:cubicBezTo>
                    <a:pt x="1935" y="2976"/>
                    <a:pt x="2054" y="2810"/>
                    <a:pt x="2007" y="2619"/>
                  </a:cubicBezTo>
                  <a:cubicBezTo>
                    <a:pt x="1840" y="1667"/>
                    <a:pt x="1364" y="785"/>
                    <a:pt x="649" y="95"/>
                  </a:cubicBezTo>
                  <a:cubicBezTo>
                    <a:pt x="583" y="29"/>
                    <a:pt x="509" y="1"/>
                    <a:pt x="4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9"/>
            <p:cNvSpPr/>
            <p:nvPr/>
          </p:nvSpPr>
          <p:spPr>
            <a:xfrm>
              <a:off x="3315933" y="4302644"/>
              <a:ext cx="119625" cy="28900"/>
            </a:xfrm>
            <a:custGeom>
              <a:rect b="b" l="l" r="r" t="t"/>
              <a:pathLst>
                <a:path extrusionOk="0" h="847" w="3506">
                  <a:moveTo>
                    <a:pt x="3132" y="1"/>
                  </a:moveTo>
                  <a:cubicBezTo>
                    <a:pt x="3105" y="1"/>
                    <a:pt x="3078" y="5"/>
                    <a:pt x="3053" y="13"/>
                  </a:cubicBezTo>
                  <a:cubicBezTo>
                    <a:pt x="2649" y="156"/>
                    <a:pt x="2220" y="203"/>
                    <a:pt x="1791" y="227"/>
                  </a:cubicBezTo>
                  <a:lnTo>
                    <a:pt x="1768" y="227"/>
                  </a:lnTo>
                  <a:cubicBezTo>
                    <a:pt x="1363" y="227"/>
                    <a:pt x="934" y="156"/>
                    <a:pt x="553" y="37"/>
                  </a:cubicBezTo>
                  <a:cubicBezTo>
                    <a:pt x="510" y="22"/>
                    <a:pt x="470" y="15"/>
                    <a:pt x="432" y="15"/>
                  </a:cubicBezTo>
                  <a:cubicBezTo>
                    <a:pt x="114" y="15"/>
                    <a:pt x="0" y="504"/>
                    <a:pt x="362" y="632"/>
                  </a:cubicBezTo>
                  <a:cubicBezTo>
                    <a:pt x="815" y="775"/>
                    <a:pt x="1291" y="846"/>
                    <a:pt x="1768" y="846"/>
                  </a:cubicBezTo>
                  <a:lnTo>
                    <a:pt x="1791" y="846"/>
                  </a:lnTo>
                  <a:cubicBezTo>
                    <a:pt x="2291" y="846"/>
                    <a:pt x="2768" y="751"/>
                    <a:pt x="3244" y="608"/>
                  </a:cubicBezTo>
                  <a:cubicBezTo>
                    <a:pt x="3411" y="561"/>
                    <a:pt x="3506" y="370"/>
                    <a:pt x="3435" y="227"/>
                  </a:cubicBezTo>
                  <a:cubicBezTo>
                    <a:pt x="3395" y="90"/>
                    <a:pt x="3258" y="1"/>
                    <a:pt x="31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9"/>
            <p:cNvSpPr/>
            <p:nvPr/>
          </p:nvSpPr>
          <p:spPr>
            <a:xfrm>
              <a:off x="3195864" y="4259994"/>
              <a:ext cx="123514" cy="146307"/>
            </a:xfrm>
            <a:custGeom>
              <a:rect b="b" l="l" r="r" t="t"/>
              <a:pathLst>
                <a:path extrusionOk="0" h="4288" w="3620">
                  <a:moveTo>
                    <a:pt x="1810" y="1"/>
                  </a:moveTo>
                  <a:cubicBezTo>
                    <a:pt x="547" y="1"/>
                    <a:pt x="357" y="1834"/>
                    <a:pt x="1619" y="2096"/>
                  </a:cubicBezTo>
                  <a:cubicBezTo>
                    <a:pt x="1605" y="2096"/>
                    <a:pt x="1591" y="2096"/>
                    <a:pt x="1576" y="2096"/>
                  </a:cubicBezTo>
                  <a:cubicBezTo>
                    <a:pt x="714" y="2096"/>
                    <a:pt x="0" y="2801"/>
                    <a:pt x="24" y="3668"/>
                  </a:cubicBezTo>
                  <a:lnTo>
                    <a:pt x="24" y="4001"/>
                  </a:lnTo>
                  <a:cubicBezTo>
                    <a:pt x="24" y="4168"/>
                    <a:pt x="143" y="4287"/>
                    <a:pt x="309" y="4287"/>
                  </a:cubicBezTo>
                  <a:lnTo>
                    <a:pt x="3334" y="4287"/>
                  </a:lnTo>
                  <a:cubicBezTo>
                    <a:pt x="3477" y="4287"/>
                    <a:pt x="3620" y="4168"/>
                    <a:pt x="3620" y="4001"/>
                  </a:cubicBezTo>
                  <a:lnTo>
                    <a:pt x="3620" y="3668"/>
                  </a:lnTo>
                  <a:cubicBezTo>
                    <a:pt x="3620" y="2801"/>
                    <a:pt x="2928" y="2096"/>
                    <a:pt x="2067" y="2096"/>
                  </a:cubicBezTo>
                  <a:cubicBezTo>
                    <a:pt x="2052" y="2096"/>
                    <a:pt x="2038" y="2096"/>
                    <a:pt x="2024" y="2096"/>
                  </a:cubicBezTo>
                  <a:cubicBezTo>
                    <a:pt x="3286" y="1834"/>
                    <a:pt x="3096" y="1"/>
                    <a:pt x="18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
            <p:cNvSpPr/>
            <p:nvPr/>
          </p:nvSpPr>
          <p:spPr>
            <a:xfrm>
              <a:off x="3433920" y="4259994"/>
              <a:ext cx="122730" cy="146307"/>
            </a:xfrm>
            <a:custGeom>
              <a:rect b="b" l="l" r="r" t="t"/>
              <a:pathLst>
                <a:path extrusionOk="0" h="4288" w="3597">
                  <a:moveTo>
                    <a:pt x="1810" y="1"/>
                  </a:moveTo>
                  <a:cubicBezTo>
                    <a:pt x="524" y="1"/>
                    <a:pt x="334" y="1834"/>
                    <a:pt x="1596" y="2096"/>
                  </a:cubicBezTo>
                  <a:cubicBezTo>
                    <a:pt x="1582" y="2096"/>
                    <a:pt x="1567" y="2096"/>
                    <a:pt x="1553" y="2096"/>
                  </a:cubicBezTo>
                  <a:cubicBezTo>
                    <a:pt x="692" y="2096"/>
                    <a:pt x="0" y="2801"/>
                    <a:pt x="0" y="3668"/>
                  </a:cubicBezTo>
                  <a:lnTo>
                    <a:pt x="0" y="4001"/>
                  </a:lnTo>
                  <a:cubicBezTo>
                    <a:pt x="0" y="4168"/>
                    <a:pt x="119" y="4287"/>
                    <a:pt x="286" y="4287"/>
                  </a:cubicBezTo>
                  <a:lnTo>
                    <a:pt x="3311" y="4287"/>
                  </a:lnTo>
                  <a:cubicBezTo>
                    <a:pt x="3477" y="4287"/>
                    <a:pt x="3596" y="4168"/>
                    <a:pt x="3596" y="4001"/>
                  </a:cubicBezTo>
                  <a:lnTo>
                    <a:pt x="3596" y="3668"/>
                  </a:lnTo>
                  <a:cubicBezTo>
                    <a:pt x="3596" y="2801"/>
                    <a:pt x="2905" y="2096"/>
                    <a:pt x="2044" y="2096"/>
                  </a:cubicBezTo>
                  <a:cubicBezTo>
                    <a:pt x="2029" y="2096"/>
                    <a:pt x="2015" y="2096"/>
                    <a:pt x="2001" y="2096"/>
                  </a:cubicBezTo>
                  <a:cubicBezTo>
                    <a:pt x="3263" y="1834"/>
                    <a:pt x="3072" y="1"/>
                    <a:pt x="18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9"/>
          <p:cNvGrpSpPr/>
          <p:nvPr/>
        </p:nvGrpSpPr>
        <p:grpSpPr>
          <a:xfrm>
            <a:off x="7210544" y="1475508"/>
            <a:ext cx="343138" cy="364887"/>
            <a:chOff x="846218" y="3458333"/>
            <a:chExt cx="343138" cy="364887"/>
          </a:xfrm>
        </p:grpSpPr>
        <p:sp>
          <p:nvSpPr>
            <p:cNvPr id="119" name="Google Shape;119;p9"/>
            <p:cNvSpPr/>
            <p:nvPr/>
          </p:nvSpPr>
          <p:spPr>
            <a:xfrm>
              <a:off x="846218" y="3458333"/>
              <a:ext cx="121367" cy="106730"/>
            </a:xfrm>
            <a:custGeom>
              <a:rect b="b" l="l" r="r" t="t"/>
              <a:pathLst>
                <a:path extrusionOk="0" h="3121" w="3549">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
            <p:cNvSpPr/>
            <p:nvPr/>
          </p:nvSpPr>
          <p:spPr>
            <a:xfrm>
              <a:off x="867386" y="3580487"/>
              <a:ext cx="63539" cy="242734"/>
            </a:xfrm>
            <a:custGeom>
              <a:rect b="b" l="l" r="r" t="t"/>
              <a:pathLst>
                <a:path extrusionOk="0" h="7098" w="1858">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lnTo>
                    <a:pt x="918" y="215"/>
                  </a:lnTo>
                  <a:cubicBezTo>
                    <a:pt x="611" y="213"/>
                    <a:pt x="283" y="14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9"/>
            <p:cNvSpPr/>
            <p:nvPr/>
          </p:nvSpPr>
          <p:spPr>
            <a:xfrm>
              <a:off x="952880" y="3521872"/>
              <a:ext cx="236476" cy="239348"/>
            </a:xfrm>
            <a:custGeom>
              <a:rect b="b" l="l" r="r" t="t"/>
              <a:pathLst>
                <a:path extrusionOk="0" h="6999" w="6915">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9"/>
          <p:cNvGrpSpPr/>
          <p:nvPr/>
        </p:nvGrpSpPr>
        <p:grpSpPr>
          <a:xfrm>
            <a:off x="3514654" y="1476242"/>
            <a:ext cx="362796" cy="363412"/>
            <a:chOff x="2420117" y="3461550"/>
            <a:chExt cx="362796" cy="363412"/>
          </a:xfrm>
        </p:grpSpPr>
        <p:sp>
          <p:nvSpPr>
            <p:cNvPr id="123" name="Google Shape;123;p9"/>
            <p:cNvSpPr/>
            <p:nvPr/>
          </p:nvSpPr>
          <p:spPr>
            <a:xfrm>
              <a:off x="2519562" y="3617068"/>
              <a:ext cx="162262" cy="126592"/>
            </a:xfrm>
            <a:custGeom>
              <a:rect b="b" l="l" r="r" t="t"/>
              <a:pathLst>
                <a:path extrusionOk="0" h="3698" w="4740">
                  <a:moveTo>
                    <a:pt x="1" y="0"/>
                  </a:moveTo>
                  <a:lnTo>
                    <a:pt x="1" y="405"/>
                  </a:lnTo>
                  <a:cubicBezTo>
                    <a:pt x="1" y="1381"/>
                    <a:pt x="620" y="2262"/>
                    <a:pt x="1572" y="2572"/>
                  </a:cubicBezTo>
                  <a:lnTo>
                    <a:pt x="1572" y="2929"/>
                  </a:lnTo>
                  <a:cubicBezTo>
                    <a:pt x="1596" y="3441"/>
                    <a:pt x="1983" y="3697"/>
                    <a:pt x="2370" y="3697"/>
                  </a:cubicBezTo>
                  <a:cubicBezTo>
                    <a:pt x="2757" y="3697"/>
                    <a:pt x="3144" y="3441"/>
                    <a:pt x="3168" y="2929"/>
                  </a:cubicBezTo>
                  <a:lnTo>
                    <a:pt x="3168" y="2572"/>
                  </a:lnTo>
                  <a:cubicBezTo>
                    <a:pt x="4097" y="2262"/>
                    <a:pt x="4740" y="1381"/>
                    <a:pt x="4740" y="405"/>
                  </a:cubicBezTo>
                  <a:lnTo>
                    <a:pt x="4740" y="0"/>
                  </a:lnTo>
                  <a:cubicBezTo>
                    <a:pt x="4001" y="417"/>
                    <a:pt x="3186" y="625"/>
                    <a:pt x="2370" y="625"/>
                  </a:cubicBezTo>
                  <a:cubicBezTo>
                    <a:pt x="1554" y="625"/>
                    <a:pt x="739" y="41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
            <p:cNvSpPr/>
            <p:nvPr/>
          </p:nvSpPr>
          <p:spPr>
            <a:xfrm>
              <a:off x="2420117" y="3713262"/>
              <a:ext cx="169588" cy="111701"/>
            </a:xfrm>
            <a:custGeom>
              <a:rect b="b" l="l" r="r" t="t"/>
              <a:pathLst>
                <a:path extrusionOk="0" h="3263" w="4954">
                  <a:moveTo>
                    <a:pt x="2143" y="0"/>
                  </a:moveTo>
                  <a:cubicBezTo>
                    <a:pt x="953" y="0"/>
                    <a:pt x="0" y="953"/>
                    <a:pt x="0" y="2143"/>
                  </a:cubicBezTo>
                  <a:lnTo>
                    <a:pt x="0" y="2334"/>
                  </a:lnTo>
                  <a:cubicBezTo>
                    <a:pt x="0" y="2834"/>
                    <a:pt x="429" y="3263"/>
                    <a:pt x="929" y="3263"/>
                  </a:cubicBezTo>
                  <a:lnTo>
                    <a:pt x="4954" y="3263"/>
                  </a:lnTo>
                  <a:lnTo>
                    <a:pt x="4954" y="1500"/>
                  </a:lnTo>
                  <a:cubicBezTo>
                    <a:pt x="4311" y="1358"/>
                    <a:pt x="3858" y="786"/>
                    <a:pt x="3858" y="119"/>
                  </a:cubicBezTo>
                  <a:lnTo>
                    <a:pt x="38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
            <p:cNvSpPr/>
            <p:nvPr/>
          </p:nvSpPr>
          <p:spPr>
            <a:xfrm>
              <a:off x="2611682" y="3713262"/>
              <a:ext cx="171231" cy="111701"/>
            </a:xfrm>
            <a:custGeom>
              <a:rect b="b" l="l" r="r" t="t"/>
              <a:pathLst>
                <a:path extrusionOk="0" h="3263" w="5002">
                  <a:moveTo>
                    <a:pt x="1120" y="0"/>
                  </a:moveTo>
                  <a:lnTo>
                    <a:pt x="1120" y="119"/>
                  </a:lnTo>
                  <a:cubicBezTo>
                    <a:pt x="1096" y="786"/>
                    <a:pt x="644" y="1358"/>
                    <a:pt x="1" y="1500"/>
                  </a:cubicBezTo>
                  <a:lnTo>
                    <a:pt x="1" y="3263"/>
                  </a:lnTo>
                  <a:lnTo>
                    <a:pt x="4049" y="3263"/>
                  </a:lnTo>
                  <a:cubicBezTo>
                    <a:pt x="4573" y="3263"/>
                    <a:pt x="5002" y="2834"/>
                    <a:pt x="5002" y="2334"/>
                  </a:cubicBezTo>
                  <a:lnTo>
                    <a:pt x="5002" y="2143"/>
                  </a:lnTo>
                  <a:cubicBezTo>
                    <a:pt x="4978" y="953"/>
                    <a:pt x="4025" y="0"/>
                    <a:pt x="28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2453528" y="3461550"/>
              <a:ext cx="295153" cy="155552"/>
            </a:xfrm>
            <a:custGeom>
              <a:rect b="b" l="l" r="r" t="t"/>
              <a:pathLst>
                <a:path extrusionOk="0" h="4544" w="8622">
                  <a:moveTo>
                    <a:pt x="4323" y="0"/>
                  </a:moveTo>
                  <a:cubicBezTo>
                    <a:pt x="4287" y="0"/>
                    <a:pt x="4251" y="6"/>
                    <a:pt x="4216" y="18"/>
                  </a:cubicBezTo>
                  <a:lnTo>
                    <a:pt x="405" y="1447"/>
                  </a:lnTo>
                  <a:cubicBezTo>
                    <a:pt x="1" y="1447"/>
                    <a:pt x="1" y="2043"/>
                    <a:pt x="405" y="2043"/>
                  </a:cubicBezTo>
                  <a:lnTo>
                    <a:pt x="405" y="2019"/>
                  </a:lnTo>
                  <a:lnTo>
                    <a:pt x="810" y="2162"/>
                  </a:lnTo>
                  <a:lnTo>
                    <a:pt x="810" y="3829"/>
                  </a:lnTo>
                  <a:cubicBezTo>
                    <a:pt x="810" y="4031"/>
                    <a:pt x="965" y="4132"/>
                    <a:pt x="1120" y="4132"/>
                  </a:cubicBezTo>
                  <a:cubicBezTo>
                    <a:pt x="1275" y="4132"/>
                    <a:pt x="1429" y="4031"/>
                    <a:pt x="1429" y="3829"/>
                  </a:cubicBezTo>
                  <a:lnTo>
                    <a:pt x="1429" y="2376"/>
                  </a:lnTo>
                  <a:lnTo>
                    <a:pt x="1930" y="2566"/>
                  </a:lnTo>
                  <a:lnTo>
                    <a:pt x="1930" y="3638"/>
                  </a:lnTo>
                  <a:cubicBezTo>
                    <a:pt x="1930" y="3733"/>
                    <a:pt x="1977" y="3829"/>
                    <a:pt x="2072" y="3900"/>
                  </a:cubicBezTo>
                  <a:cubicBezTo>
                    <a:pt x="2751" y="4329"/>
                    <a:pt x="3525" y="4543"/>
                    <a:pt x="4299" y="4543"/>
                  </a:cubicBezTo>
                  <a:cubicBezTo>
                    <a:pt x="5073" y="4543"/>
                    <a:pt x="5847" y="4329"/>
                    <a:pt x="6526" y="3900"/>
                  </a:cubicBezTo>
                  <a:cubicBezTo>
                    <a:pt x="6621" y="3829"/>
                    <a:pt x="6669" y="3733"/>
                    <a:pt x="6669" y="3638"/>
                  </a:cubicBezTo>
                  <a:lnTo>
                    <a:pt x="6669" y="2590"/>
                  </a:lnTo>
                  <a:lnTo>
                    <a:pt x="8217" y="2019"/>
                  </a:lnTo>
                  <a:cubicBezTo>
                    <a:pt x="8621" y="2019"/>
                    <a:pt x="8621" y="1423"/>
                    <a:pt x="8217" y="1423"/>
                  </a:cubicBezTo>
                  <a:lnTo>
                    <a:pt x="4430" y="18"/>
                  </a:lnTo>
                  <a:cubicBezTo>
                    <a:pt x="4394" y="6"/>
                    <a:pt x="4359" y="0"/>
                    <a:pt x="43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9"/>
          <p:cNvSpPr/>
          <p:nvPr/>
        </p:nvSpPr>
        <p:spPr>
          <a:xfrm>
            <a:off x="1406831" y="958302"/>
            <a:ext cx="329505" cy="361319"/>
          </a:xfrm>
          <a:custGeom>
            <a:rect b="b" l="l" r="r" t="t"/>
            <a:pathLst>
              <a:path extrusionOk="0" h="10551" w="9622">
                <a:moveTo>
                  <a:pt x="429" y="1"/>
                </a:moveTo>
                <a:cubicBezTo>
                  <a:pt x="0" y="1"/>
                  <a:pt x="0" y="620"/>
                  <a:pt x="429" y="620"/>
                </a:cubicBezTo>
                <a:lnTo>
                  <a:pt x="1834" y="620"/>
                </a:lnTo>
                <a:lnTo>
                  <a:pt x="1834" y="6669"/>
                </a:lnTo>
                <a:cubicBezTo>
                  <a:pt x="1834" y="6812"/>
                  <a:pt x="1953" y="6955"/>
                  <a:pt x="2120" y="6955"/>
                </a:cubicBezTo>
                <a:lnTo>
                  <a:pt x="2644" y="6955"/>
                </a:lnTo>
                <a:lnTo>
                  <a:pt x="2286" y="7955"/>
                </a:lnTo>
                <a:cubicBezTo>
                  <a:pt x="2263" y="8050"/>
                  <a:pt x="2286" y="8169"/>
                  <a:pt x="2334" y="8241"/>
                </a:cubicBezTo>
                <a:cubicBezTo>
                  <a:pt x="2382" y="8312"/>
                  <a:pt x="2477" y="8360"/>
                  <a:pt x="2596" y="8360"/>
                </a:cubicBezTo>
                <a:lnTo>
                  <a:pt x="3191" y="8360"/>
                </a:lnTo>
                <a:cubicBezTo>
                  <a:pt x="2024" y="8860"/>
                  <a:pt x="2382" y="10551"/>
                  <a:pt x="3620" y="10551"/>
                </a:cubicBezTo>
                <a:cubicBezTo>
                  <a:pt x="4858" y="10551"/>
                  <a:pt x="5216" y="8860"/>
                  <a:pt x="4072" y="8360"/>
                </a:cubicBezTo>
                <a:lnTo>
                  <a:pt x="6906" y="8360"/>
                </a:lnTo>
                <a:cubicBezTo>
                  <a:pt x="5763" y="8860"/>
                  <a:pt x="6120" y="10551"/>
                  <a:pt x="7359" y="10551"/>
                </a:cubicBezTo>
                <a:cubicBezTo>
                  <a:pt x="8597" y="10551"/>
                  <a:pt x="8931" y="8860"/>
                  <a:pt x="7787" y="8360"/>
                </a:cubicBezTo>
                <a:lnTo>
                  <a:pt x="8145" y="8360"/>
                </a:lnTo>
                <a:cubicBezTo>
                  <a:pt x="8550" y="8360"/>
                  <a:pt x="8550" y="7740"/>
                  <a:pt x="8145" y="7740"/>
                </a:cubicBezTo>
                <a:lnTo>
                  <a:pt x="3025" y="7740"/>
                </a:lnTo>
                <a:lnTo>
                  <a:pt x="3310" y="6955"/>
                </a:lnTo>
                <a:lnTo>
                  <a:pt x="7240" y="6955"/>
                </a:lnTo>
                <a:cubicBezTo>
                  <a:pt x="8335" y="6955"/>
                  <a:pt x="9264" y="6121"/>
                  <a:pt x="9383" y="5026"/>
                </a:cubicBezTo>
                <a:lnTo>
                  <a:pt x="9621" y="2906"/>
                </a:lnTo>
                <a:cubicBezTo>
                  <a:pt x="9621" y="2835"/>
                  <a:pt x="9597" y="2739"/>
                  <a:pt x="9550" y="2668"/>
                </a:cubicBezTo>
                <a:lnTo>
                  <a:pt x="9526" y="2668"/>
                </a:lnTo>
                <a:cubicBezTo>
                  <a:pt x="9478" y="2597"/>
                  <a:pt x="9383" y="2573"/>
                  <a:pt x="9288" y="2573"/>
                </a:cubicBezTo>
                <a:lnTo>
                  <a:pt x="2429" y="2573"/>
                </a:lnTo>
                <a:lnTo>
                  <a:pt x="2429" y="287"/>
                </a:lnTo>
                <a:cubicBezTo>
                  <a:pt x="2429" y="120"/>
                  <a:pt x="2310" y="1"/>
                  <a:pt x="21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p:nvPr/>
        </p:nvSpPr>
        <p:spPr>
          <a:xfrm>
            <a:off x="1660125" y="1477988"/>
            <a:ext cx="319896" cy="359932"/>
          </a:xfrm>
          <a:custGeom>
            <a:rect b="b" l="l" r="r" t="t"/>
            <a:pathLst>
              <a:path extrusionOk="0" h="1333080" w="1332900">
                <a:moveTo>
                  <a:pt x="1245778" y="1223423"/>
                </a:moveTo>
                <a:lnTo>
                  <a:pt x="1286355" y="1223423"/>
                </a:lnTo>
                <a:lnTo>
                  <a:pt x="1286355" y="1263714"/>
                </a:lnTo>
                <a:lnTo>
                  <a:pt x="1245778" y="1263714"/>
                </a:lnTo>
                <a:close/>
                <a:moveTo>
                  <a:pt x="1121668" y="1221232"/>
                </a:moveTo>
                <a:cubicBezTo>
                  <a:pt x="1146337" y="1221041"/>
                  <a:pt x="1171007" y="1221232"/>
                  <a:pt x="1198534" y="1221232"/>
                </a:cubicBezTo>
                <a:lnTo>
                  <a:pt x="1198534" y="1263046"/>
                </a:lnTo>
                <a:lnTo>
                  <a:pt x="1045658" y="1263046"/>
                </a:lnTo>
                <a:lnTo>
                  <a:pt x="1045658" y="1222470"/>
                </a:lnTo>
                <a:cubicBezTo>
                  <a:pt x="1070709" y="1222089"/>
                  <a:pt x="1096141" y="1221517"/>
                  <a:pt x="1121668" y="1221232"/>
                </a:cubicBezTo>
                <a:close/>
                <a:moveTo>
                  <a:pt x="886781" y="1166654"/>
                </a:moveTo>
                <a:lnTo>
                  <a:pt x="886831" y="1166702"/>
                </a:lnTo>
                <a:lnTo>
                  <a:pt x="859539" y="1195324"/>
                </a:lnTo>
                <a:cubicBezTo>
                  <a:pt x="871064" y="1210278"/>
                  <a:pt x="880113" y="1222089"/>
                  <a:pt x="889352" y="1234091"/>
                </a:cubicBezTo>
                <a:cubicBezTo>
                  <a:pt x="901544" y="1221137"/>
                  <a:pt x="911831" y="1210373"/>
                  <a:pt x="921547" y="1199991"/>
                </a:cubicBezTo>
                <a:lnTo>
                  <a:pt x="886831" y="1166702"/>
                </a:lnTo>
                <a:lnTo>
                  <a:pt x="886876" y="1166654"/>
                </a:lnTo>
                <a:close/>
                <a:moveTo>
                  <a:pt x="1288355" y="1112647"/>
                </a:moveTo>
                <a:lnTo>
                  <a:pt x="1332742" y="1112647"/>
                </a:lnTo>
                <a:lnTo>
                  <a:pt x="1332742" y="1112742"/>
                </a:lnTo>
                <a:lnTo>
                  <a:pt x="1332742" y="1153890"/>
                </a:lnTo>
                <a:cubicBezTo>
                  <a:pt x="1319883" y="1154557"/>
                  <a:pt x="1307500" y="1155128"/>
                  <a:pt x="1290546" y="1155986"/>
                </a:cubicBezTo>
                <a:cubicBezTo>
                  <a:pt x="1289784" y="1141127"/>
                  <a:pt x="1289117" y="1127982"/>
                  <a:pt x="1288355" y="1112647"/>
                </a:cubicBezTo>
                <a:close/>
                <a:moveTo>
                  <a:pt x="1136717" y="1111790"/>
                </a:moveTo>
                <a:lnTo>
                  <a:pt x="1241111" y="1111790"/>
                </a:lnTo>
                <a:lnTo>
                  <a:pt x="1241111" y="1153890"/>
                </a:lnTo>
                <a:lnTo>
                  <a:pt x="1136717" y="1153890"/>
                </a:lnTo>
                <a:close/>
                <a:moveTo>
                  <a:pt x="888971" y="1066832"/>
                </a:moveTo>
                <a:cubicBezTo>
                  <a:pt x="902783" y="1066832"/>
                  <a:pt x="908783" y="1076738"/>
                  <a:pt x="910688" y="1090168"/>
                </a:cubicBezTo>
                <a:cubicBezTo>
                  <a:pt x="912308" y="1101788"/>
                  <a:pt x="914403" y="1113790"/>
                  <a:pt x="919166" y="1124267"/>
                </a:cubicBezTo>
                <a:cubicBezTo>
                  <a:pt x="934025" y="1157414"/>
                  <a:pt x="961171" y="1173321"/>
                  <a:pt x="996604" y="1177798"/>
                </a:cubicBezTo>
                <a:cubicBezTo>
                  <a:pt x="1014892" y="1180084"/>
                  <a:pt x="1022702" y="1188752"/>
                  <a:pt x="1021178" y="1206659"/>
                </a:cubicBezTo>
                <a:cubicBezTo>
                  <a:pt x="1017368" y="1209707"/>
                  <a:pt x="1011368" y="1216660"/>
                  <a:pt x="1003652" y="1220184"/>
                </a:cubicBezTo>
                <a:cubicBezTo>
                  <a:pt x="996413" y="1223423"/>
                  <a:pt x="987365" y="1222184"/>
                  <a:pt x="979459" y="1224375"/>
                </a:cubicBezTo>
                <a:cubicBezTo>
                  <a:pt x="944788" y="1233995"/>
                  <a:pt x="921928" y="1255427"/>
                  <a:pt x="913927" y="1291241"/>
                </a:cubicBezTo>
                <a:cubicBezTo>
                  <a:pt x="912117" y="1299337"/>
                  <a:pt x="912879" y="1308671"/>
                  <a:pt x="908783" y="1315244"/>
                </a:cubicBezTo>
                <a:cubicBezTo>
                  <a:pt x="904402" y="1322387"/>
                  <a:pt x="895925" y="1331341"/>
                  <a:pt x="889162" y="1331341"/>
                </a:cubicBezTo>
                <a:cubicBezTo>
                  <a:pt x="882113" y="1331341"/>
                  <a:pt x="873922" y="1322673"/>
                  <a:pt x="868397" y="1316006"/>
                </a:cubicBezTo>
                <a:cubicBezTo>
                  <a:pt x="865254" y="1312196"/>
                  <a:pt x="866683" y="1304671"/>
                  <a:pt x="865635" y="1298861"/>
                </a:cubicBezTo>
                <a:cubicBezTo>
                  <a:pt x="858491" y="1258189"/>
                  <a:pt x="832774" y="1231329"/>
                  <a:pt x="792293" y="1222661"/>
                </a:cubicBezTo>
                <a:cubicBezTo>
                  <a:pt x="786578" y="1221422"/>
                  <a:pt x="780577" y="1221613"/>
                  <a:pt x="774767" y="1220565"/>
                </a:cubicBezTo>
                <a:cubicBezTo>
                  <a:pt x="762289" y="1218184"/>
                  <a:pt x="756669" y="1209802"/>
                  <a:pt x="757336" y="1197800"/>
                </a:cubicBezTo>
                <a:cubicBezTo>
                  <a:pt x="757907" y="1187323"/>
                  <a:pt x="763813" y="1180274"/>
                  <a:pt x="774576" y="1178465"/>
                </a:cubicBezTo>
                <a:cubicBezTo>
                  <a:pt x="781529" y="1177322"/>
                  <a:pt x="788768" y="1177417"/>
                  <a:pt x="795531" y="1175512"/>
                </a:cubicBezTo>
                <a:cubicBezTo>
                  <a:pt x="834488" y="1165034"/>
                  <a:pt x="858777" y="1140650"/>
                  <a:pt x="865635" y="1100169"/>
                </a:cubicBezTo>
                <a:cubicBezTo>
                  <a:pt x="866207" y="1096740"/>
                  <a:pt x="866016" y="1093121"/>
                  <a:pt x="866492" y="1089596"/>
                </a:cubicBezTo>
                <a:cubicBezTo>
                  <a:pt x="868112" y="1076261"/>
                  <a:pt x="875446" y="1066736"/>
                  <a:pt x="888971" y="1066832"/>
                </a:cubicBezTo>
                <a:close/>
                <a:moveTo>
                  <a:pt x="450822" y="909669"/>
                </a:moveTo>
                <a:cubicBezTo>
                  <a:pt x="429105" y="909669"/>
                  <a:pt x="413198" y="917765"/>
                  <a:pt x="399006" y="932719"/>
                </a:cubicBezTo>
                <a:cubicBezTo>
                  <a:pt x="416818" y="951484"/>
                  <a:pt x="437011" y="956341"/>
                  <a:pt x="461014" y="956246"/>
                </a:cubicBezTo>
                <a:cubicBezTo>
                  <a:pt x="636178" y="955484"/>
                  <a:pt x="811343" y="955865"/>
                  <a:pt x="986413" y="955770"/>
                </a:cubicBezTo>
                <a:cubicBezTo>
                  <a:pt x="997747" y="955770"/>
                  <a:pt x="1009082" y="955198"/>
                  <a:pt x="1021179" y="954817"/>
                </a:cubicBezTo>
                <a:lnTo>
                  <a:pt x="1021179" y="911383"/>
                </a:lnTo>
                <a:lnTo>
                  <a:pt x="1021274" y="911383"/>
                </a:lnTo>
                <a:cubicBezTo>
                  <a:pt x="1012606" y="910812"/>
                  <a:pt x="1006891" y="910050"/>
                  <a:pt x="1001081" y="910050"/>
                </a:cubicBezTo>
                <a:cubicBezTo>
                  <a:pt x="817630" y="910050"/>
                  <a:pt x="634178" y="910240"/>
                  <a:pt x="450822" y="909669"/>
                </a:cubicBezTo>
                <a:close/>
                <a:moveTo>
                  <a:pt x="1190724" y="865735"/>
                </a:moveTo>
                <a:cubicBezTo>
                  <a:pt x="1163959" y="865735"/>
                  <a:pt x="1138099" y="865854"/>
                  <a:pt x="1112238" y="866330"/>
                </a:cubicBezTo>
                <a:cubicBezTo>
                  <a:pt x="1103856" y="866521"/>
                  <a:pt x="1095093" y="872045"/>
                  <a:pt x="1087473" y="876712"/>
                </a:cubicBezTo>
                <a:cubicBezTo>
                  <a:pt x="1061851" y="892524"/>
                  <a:pt x="1065661" y="918527"/>
                  <a:pt x="1066042" y="943006"/>
                </a:cubicBezTo>
                <a:cubicBezTo>
                  <a:pt x="1066518" y="978535"/>
                  <a:pt x="1086997" y="999394"/>
                  <a:pt x="1122049" y="999775"/>
                </a:cubicBezTo>
                <a:cubicBezTo>
                  <a:pt x="1149195" y="1000061"/>
                  <a:pt x="1176246" y="999775"/>
                  <a:pt x="1203392" y="999775"/>
                </a:cubicBezTo>
                <a:cubicBezTo>
                  <a:pt x="1225395" y="999775"/>
                  <a:pt x="1247493" y="999775"/>
                  <a:pt x="1274449" y="999775"/>
                </a:cubicBezTo>
                <a:cubicBezTo>
                  <a:pt x="1265495" y="981487"/>
                  <a:pt x="1259590" y="967581"/>
                  <a:pt x="1252065" y="954627"/>
                </a:cubicBezTo>
                <a:cubicBezTo>
                  <a:pt x="1243683" y="939958"/>
                  <a:pt x="1243016" y="926433"/>
                  <a:pt x="1251589" y="911574"/>
                </a:cubicBezTo>
                <a:cubicBezTo>
                  <a:pt x="1255351" y="905050"/>
                  <a:pt x="1258756" y="898334"/>
                  <a:pt x="1262400" y="890881"/>
                </a:cubicBezTo>
                <a:lnTo>
                  <a:pt x="1274593" y="865854"/>
                </a:lnTo>
                <a:lnTo>
                  <a:pt x="1274639" y="865854"/>
                </a:lnTo>
                <a:lnTo>
                  <a:pt x="1274639" y="865759"/>
                </a:lnTo>
                <a:lnTo>
                  <a:pt x="1274593" y="865854"/>
                </a:lnTo>
                <a:close/>
                <a:moveTo>
                  <a:pt x="822392" y="757555"/>
                </a:moveTo>
                <a:lnTo>
                  <a:pt x="886591" y="757555"/>
                </a:lnTo>
                <a:lnTo>
                  <a:pt x="886591" y="798132"/>
                </a:lnTo>
                <a:lnTo>
                  <a:pt x="824392" y="798132"/>
                </a:lnTo>
                <a:cubicBezTo>
                  <a:pt x="823821" y="785368"/>
                  <a:pt x="823154" y="772986"/>
                  <a:pt x="822392" y="757555"/>
                </a:cubicBezTo>
                <a:close/>
                <a:moveTo>
                  <a:pt x="408983" y="755984"/>
                </a:moveTo>
                <a:cubicBezTo>
                  <a:pt x="456227" y="758460"/>
                  <a:pt x="499637" y="778510"/>
                  <a:pt x="522926" y="809180"/>
                </a:cubicBezTo>
                <a:cubicBezTo>
                  <a:pt x="514258" y="817848"/>
                  <a:pt x="505495" y="826707"/>
                  <a:pt x="494827" y="837375"/>
                </a:cubicBezTo>
                <a:cubicBezTo>
                  <a:pt x="459680" y="807942"/>
                  <a:pt x="418436" y="793178"/>
                  <a:pt x="371383" y="802513"/>
                </a:cubicBezTo>
                <a:cubicBezTo>
                  <a:pt x="338807" y="808990"/>
                  <a:pt x="312423" y="826516"/>
                  <a:pt x="292230" y="852900"/>
                </a:cubicBezTo>
                <a:cubicBezTo>
                  <a:pt x="253463" y="903573"/>
                  <a:pt x="258893" y="979011"/>
                  <a:pt x="303470" y="1025588"/>
                </a:cubicBezTo>
                <a:cubicBezTo>
                  <a:pt x="341474" y="1065213"/>
                  <a:pt x="418817" y="1089787"/>
                  <a:pt x="495875" y="1027017"/>
                </a:cubicBezTo>
                <a:cubicBezTo>
                  <a:pt x="506162" y="1037685"/>
                  <a:pt x="514829" y="1046734"/>
                  <a:pt x="523402" y="1055592"/>
                </a:cubicBezTo>
                <a:cubicBezTo>
                  <a:pt x="478253" y="1116933"/>
                  <a:pt x="352523" y="1136364"/>
                  <a:pt x="275085" y="1060450"/>
                </a:cubicBezTo>
                <a:cubicBezTo>
                  <a:pt x="204410" y="991108"/>
                  <a:pt x="203267" y="878808"/>
                  <a:pt x="272037" y="808228"/>
                </a:cubicBezTo>
                <a:cubicBezTo>
                  <a:pt x="310661" y="768604"/>
                  <a:pt x="361739" y="753507"/>
                  <a:pt x="408983" y="755984"/>
                </a:cubicBezTo>
                <a:close/>
                <a:moveTo>
                  <a:pt x="400245" y="642947"/>
                </a:moveTo>
                <a:cubicBezTo>
                  <a:pt x="512324" y="643566"/>
                  <a:pt x="627047" y="715169"/>
                  <a:pt x="659801" y="812514"/>
                </a:cubicBezTo>
                <a:cubicBezTo>
                  <a:pt x="655038" y="815276"/>
                  <a:pt x="650276" y="818705"/>
                  <a:pt x="645037" y="821086"/>
                </a:cubicBezTo>
                <a:cubicBezTo>
                  <a:pt x="638750" y="824039"/>
                  <a:pt x="632178" y="826230"/>
                  <a:pt x="623891" y="829564"/>
                </a:cubicBezTo>
                <a:cubicBezTo>
                  <a:pt x="589697" y="765841"/>
                  <a:pt x="541405" y="719550"/>
                  <a:pt x="472063" y="698404"/>
                </a:cubicBezTo>
                <a:cubicBezTo>
                  <a:pt x="420628" y="682688"/>
                  <a:pt x="369479" y="684117"/>
                  <a:pt x="318806" y="701929"/>
                </a:cubicBezTo>
                <a:cubicBezTo>
                  <a:pt x="220508" y="736504"/>
                  <a:pt x="153833" y="832326"/>
                  <a:pt x="155642" y="936720"/>
                </a:cubicBezTo>
                <a:cubicBezTo>
                  <a:pt x="157452" y="1043876"/>
                  <a:pt x="229842" y="1137602"/>
                  <a:pt x="333760" y="1167606"/>
                </a:cubicBezTo>
                <a:cubicBezTo>
                  <a:pt x="445774" y="1199896"/>
                  <a:pt x="543215" y="1156557"/>
                  <a:pt x="625796" y="1035780"/>
                </a:cubicBezTo>
                <a:lnTo>
                  <a:pt x="625701" y="1035685"/>
                </a:lnTo>
                <a:cubicBezTo>
                  <a:pt x="637988" y="1041685"/>
                  <a:pt x="648466" y="1046829"/>
                  <a:pt x="658658" y="1051782"/>
                </a:cubicBezTo>
                <a:cubicBezTo>
                  <a:pt x="631130" y="1154461"/>
                  <a:pt x="492542" y="1233995"/>
                  <a:pt x="367574" y="1220089"/>
                </a:cubicBezTo>
                <a:cubicBezTo>
                  <a:pt x="229461" y="1204658"/>
                  <a:pt x="118590" y="1085310"/>
                  <a:pt x="111732" y="949007"/>
                </a:cubicBezTo>
                <a:cubicBezTo>
                  <a:pt x="105160" y="819562"/>
                  <a:pt x="188408" y="678116"/>
                  <a:pt x="352619" y="647160"/>
                </a:cubicBezTo>
                <a:cubicBezTo>
                  <a:pt x="368276" y="644219"/>
                  <a:pt x="384233" y="642859"/>
                  <a:pt x="400245" y="642947"/>
                </a:cubicBezTo>
                <a:close/>
                <a:moveTo>
                  <a:pt x="476634" y="531932"/>
                </a:moveTo>
                <a:cubicBezTo>
                  <a:pt x="486826" y="532146"/>
                  <a:pt x="497637" y="533241"/>
                  <a:pt x="509400" y="532860"/>
                </a:cubicBezTo>
                <a:lnTo>
                  <a:pt x="509400" y="575342"/>
                </a:lnTo>
                <a:cubicBezTo>
                  <a:pt x="501590" y="576294"/>
                  <a:pt x="494827" y="577723"/>
                  <a:pt x="487969" y="577914"/>
                </a:cubicBezTo>
                <a:cubicBezTo>
                  <a:pt x="475205" y="578295"/>
                  <a:pt x="462442" y="578009"/>
                  <a:pt x="447583" y="578009"/>
                </a:cubicBezTo>
                <a:lnTo>
                  <a:pt x="447583" y="536289"/>
                </a:lnTo>
                <a:cubicBezTo>
                  <a:pt x="456870" y="532384"/>
                  <a:pt x="466443" y="531717"/>
                  <a:pt x="476634" y="531932"/>
                </a:cubicBezTo>
                <a:close/>
                <a:moveTo>
                  <a:pt x="859874" y="504807"/>
                </a:moveTo>
                <a:lnTo>
                  <a:pt x="859921" y="504857"/>
                </a:lnTo>
                <a:lnTo>
                  <a:pt x="859825" y="504857"/>
                </a:lnTo>
                <a:close/>
                <a:moveTo>
                  <a:pt x="224412" y="356267"/>
                </a:moveTo>
                <a:lnTo>
                  <a:pt x="264512" y="356267"/>
                </a:lnTo>
                <a:lnTo>
                  <a:pt x="264512" y="398367"/>
                </a:lnTo>
                <a:lnTo>
                  <a:pt x="224412" y="398367"/>
                </a:lnTo>
                <a:close/>
                <a:moveTo>
                  <a:pt x="351667" y="332454"/>
                </a:moveTo>
                <a:lnTo>
                  <a:pt x="351667" y="427418"/>
                </a:lnTo>
                <a:cubicBezTo>
                  <a:pt x="379575" y="411226"/>
                  <a:pt x="405388" y="396176"/>
                  <a:pt x="434439" y="379317"/>
                </a:cubicBezTo>
                <a:cubicBezTo>
                  <a:pt x="406150" y="357409"/>
                  <a:pt x="381385" y="339883"/>
                  <a:pt x="351667" y="332454"/>
                </a:cubicBezTo>
                <a:close/>
                <a:moveTo>
                  <a:pt x="136783" y="332359"/>
                </a:moveTo>
                <a:cubicBezTo>
                  <a:pt x="107541" y="340836"/>
                  <a:pt x="82490" y="356647"/>
                  <a:pt x="57630" y="377983"/>
                </a:cubicBezTo>
                <a:cubicBezTo>
                  <a:pt x="82681" y="398843"/>
                  <a:pt x="108398" y="414178"/>
                  <a:pt x="136783" y="423799"/>
                </a:cubicBezTo>
                <a:close/>
                <a:moveTo>
                  <a:pt x="248035" y="311308"/>
                </a:moveTo>
                <a:cubicBezTo>
                  <a:pt x="211364" y="309499"/>
                  <a:pt x="178788" y="339502"/>
                  <a:pt x="177645" y="376269"/>
                </a:cubicBezTo>
                <a:cubicBezTo>
                  <a:pt x="176502" y="412083"/>
                  <a:pt x="208792" y="445039"/>
                  <a:pt x="244796" y="444849"/>
                </a:cubicBezTo>
                <a:cubicBezTo>
                  <a:pt x="279944" y="444658"/>
                  <a:pt x="310233" y="414845"/>
                  <a:pt x="311090" y="379412"/>
                </a:cubicBezTo>
                <a:lnTo>
                  <a:pt x="311186" y="379317"/>
                </a:lnTo>
                <a:cubicBezTo>
                  <a:pt x="312138" y="343598"/>
                  <a:pt x="283754" y="313023"/>
                  <a:pt x="248035" y="311308"/>
                </a:cubicBezTo>
                <a:close/>
                <a:moveTo>
                  <a:pt x="243392" y="267077"/>
                </a:moveTo>
                <a:cubicBezTo>
                  <a:pt x="323569" y="266827"/>
                  <a:pt x="403817" y="293878"/>
                  <a:pt x="466348" y="348265"/>
                </a:cubicBezTo>
                <a:cubicBezTo>
                  <a:pt x="471682" y="352933"/>
                  <a:pt x="477016" y="357600"/>
                  <a:pt x="481874" y="362743"/>
                </a:cubicBezTo>
                <a:cubicBezTo>
                  <a:pt x="491684" y="373316"/>
                  <a:pt x="490827" y="384079"/>
                  <a:pt x="481016" y="394081"/>
                </a:cubicBezTo>
                <a:cubicBezTo>
                  <a:pt x="474444" y="400843"/>
                  <a:pt x="467300" y="407130"/>
                  <a:pt x="459966" y="413035"/>
                </a:cubicBezTo>
                <a:cubicBezTo>
                  <a:pt x="397958" y="463137"/>
                  <a:pt x="323949" y="489045"/>
                  <a:pt x="243844" y="489140"/>
                </a:cubicBezTo>
                <a:lnTo>
                  <a:pt x="243749" y="489140"/>
                </a:lnTo>
                <a:cubicBezTo>
                  <a:pt x="160214" y="488664"/>
                  <a:pt x="86586" y="461137"/>
                  <a:pt x="22578" y="407701"/>
                </a:cubicBezTo>
                <a:cubicBezTo>
                  <a:pt x="-7235" y="382841"/>
                  <a:pt x="-7235" y="374364"/>
                  <a:pt x="20864" y="349694"/>
                </a:cubicBezTo>
                <a:cubicBezTo>
                  <a:pt x="83110" y="294878"/>
                  <a:pt x="163215" y="267327"/>
                  <a:pt x="243392" y="267077"/>
                </a:cubicBezTo>
                <a:close/>
                <a:moveTo>
                  <a:pt x="912594" y="246920"/>
                </a:moveTo>
                <a:lnTo>
                  <a:pt x="955361" y="246920"/>
                </a:lnTo>
                <a:cubicBezTo>
                  <a:pt x="955361" y="298164"/>
                  <a:pt x="955933" y="347599"/>
                  <a:pt x="954790" y="397034"/>
                </a:cubicBezTo>
                <a:cubicBezTo>
                  <a:pt x="954599" y="405321"/>
                  <a:pt x="948408" y="414941"/>
                  <a:pt x="942312" y="421418"/>
                </a:cubicBezTo>
                <a:lnTo>
                  <a:pt x="859874" y="504807"/>
                </a:lnTo>
                <a:lnTo>
                  <a:pt x="828774" y="471901"/>
                </a:lnTo>
                <a:cubicBezTo>
                  <a:pt x="850396" y="450564"/>
                  <a:pt x="870017" y="430086"/>
                  <a:pt x="890877" y="411036"/>
                </a:cubicBezTo>
                <a:cubicBezTo>
                  <a:pt x="904974" y="398177"/>
                  <a:pt x="911832" y="384271"/>
                  <a:pt x="910689" y="364554"/>
                </a:cubicBezTo>
                <a:cubicBezTo>
                  <a:pt x="909070" y="335026"/>
                  <a:pt x="910118" y="305404"/>
                  <a:pt x="910403" y="275781"/>
                </a:cubicBezTo>
                <a:cubicBezTo>
                  <a:pt x="910403" y="266541"/>
                  <a:pt x="911737" y="257398"/>
                  <a:pt x="912594" y="246920"/>
                </a:cubicBezTo>
                <a:close/>
                <a:moveTo>
                  <a:pt x="907450" y="134144"/>
                </a:moveTo>
                <a:cubicBezTo>
                  <a:pt x="851538" y="142526"/>
                  <a:pt x="803818" y="158813"/>
                  <a:pt x="763623" y="196628"/>
                </a:cubicBezTo>
                <a:cubicBezTo>
                  <a:pt x="774100" y="208629"/>
                  <a:pt x="782577" y="218249"/>
                  <a:pt x="792388" y="229584"/>
                </a:cubicBezTo>
                <a:cubicBezTo>
                  <a:pt x="781911" y="239585"/>
                  <a:pt x="772195" y="248920"/>
                  <a:pt x="762003" y="258635"/>
                </a:cubicBezTo>
                <a:cubicBezTo>
                  <a:pt x="755336" y="252635"/>
                  <a:pt x="751050" y="248634"/>
                  <a:pt x="746668" y="244729"/>
                </a:cubicBezTo>
                <a:cubicBezTo>
                  <a:pt x="741525" y="240252"/>
                  <a:pt x="736381" y="235775"/>
                  <a:pt x="728666" y="229203"/>
                </a:cubicBezTo>
                <a:cubicBezTo>
                  <a:pt x="693804" y="273304"/>
                  <a:pt x="672373" y="319500"/>
                  <a:pt x="669135" y="375602"/>
                </a:cubicBezTo>
                <a:cubicBezTo>
                  <a:pt x="691709" y="376650"/>
                  <a:pt x="711045" y="377603"/>
                  <a:pt x="730095" y="378555"/>
                </a:cubicBezTo>
                <a:lnTo>
                  <a:pt x="730095" y="421608"/>
                </a:lnTo>
                <a:cubicBezTo>
                  <a:pt x="708187" y="422656"/>
                  <a:pt x="688756" y="423608"/>
                  <a:pt x="667134" y="424656"/>
                </a:cubicBezTo>
                <a:cubicBezTo>
                  <a:pt x="675612" y="480663"/>
                  <a:pt x="692280" y="528288"/>
                  <a:pt x="729142" y="569531"/>
                </a:cubicBezTo>
                <a:cubicBezTo>
                  <a:pt x="741525" y="559340"/>
                  <a:pt x="752002" y="550672"/>
                  <a:pt x="760289" y="543814"/>
                </a:cubicBezTo>
                <a:cubicBezTo>
                  <a:pt x="772290" y="552767"/>
                  <a:pt x="782673" y="560578"/>
                  <a:pt x="793245" y="568484"/>
                </a:cubicBezTo>
                <a:cubicBezTo>
                  <a:pt x="782006" y="582295"/>
                  <a:pt x="773338" y="592963"/>
                  <a:pt x="763337" y="605250"/>
                </a:cubicBezTo>
                <a:cubicBezTo>
                  <a:pt x="806676" y="639540"/>
                  <a:pt x="852777" y="659924"/>
                  <a:pt x="908212" y="664686"/>
                </a:cubicBezTo>
                <a:cubicBezTo>
                  <a:pt x="909736" y="642969"/>
                  <a:pt x="911070" y="623443"/>
                  <a:pt x="912498" y="602488"/>
                </a:cubicBezTo>
                <a:lnTo>
                  <a:pt x="954123" y="602488"/>
                </a:lnTo>
                <a:cubicBezTo>
                  <a:pt x="955551" y="623538"/>
                  <a:pt x="956885" y="643160"/>
                  <a:pt x="958409" y="665734"/>
                </a:cubicBezTo>
                <a:lnTo>
                  <a:pt x="958504" y="665448"/>
                </a:lnTo>
                <a:cubicBezTo>
                  <a:pt x="1013940" y="657638"/>
                  <a:pt x="1061946" y="640588"/>
                  <a:pt x="1103379" y="603250"/>
                </a:cubicBezTo>
                <a:cubicBezTo>
                  <a:pt x="1092426" y="590677"/>
                  <a:pt x="1084044" y="581057"/>
                  <a:pt x="1074233" y="569817"/>
                </a:cubicBezTo>
                <a:cubicBezTo>
                  <a:pt x="1084615" y="559816"/>
                  <a:pt x="1094426" y="550577"/>
                  <a:pt x="1104618" y="540766"/>
                </a:cubicBezTo>
                <a:cubicBezTo>
                  <a:pt x="1111190" y="546767"/>
                  <a:pt x="1115476" y="550767"/>
                  <a:pt x="1119858" y="554672"/>
                </a:cubicBezTo>
                <a:cubicBezTo>
                  <a:pt x="1125001" y="559244"/>
                  <a:pt x="1130145" y="563626"/>
                  <a:pt x="1137765" y="570389"/>
                </a:cubicBezTo>
                <a:cubicBezTo>
                  <a:pt x="1172817" y="526383"/>
                  <a:pt x="1193676" y="480092"/>
                  <a:pt x="1197677" y="424085"/>
                </a:cubicBezTo>
                <a:cubicBezTo>
                  <a:pt x="1174912" y="422942"/>
                  <a:pt x="1155576" y="421989"/>
                  <a:pt x="1136622" y="421037"/>
                </a:cubicBezTo>
                <a:lnTo>
                  <a:pt x="1136622" y="378079"/>
                </a:lnTo>
                <a:cubicBezTo>
                  <a:pt x="1158529" y="377031"/>
                  <a:pt x="1177960" y="376079"/>
                  <a:pt x="1198629" y="375031"/>
                </a:cubicBezTo>
                <a:cubicBezTo>
                  <a:pt x="1191867" y="318548"/>
                  <a:pt x="1173579" y="271494"/>
                  <a:pt x="1137574" y="229870"/>
                </a:cubicBezTo>
                <a:cubicBezTo>
                  <a:pt x="1124906" y="240347"/>
                  <a:pt x="1114428" y="249015"/>
                  <a:pt x="1104427" y="257207"/>
                </a:cubicBezTo>
                <a:cubicBezTo>
                  <a:pt x="1093092" y="247586"/>
                  <a:pt x="1083377" y="239395"/>
                  <a:pt x="1073471" y="231013"/>
                </a:cubicBezTo>
                <a:cubicBezTo>
                  <a:pt x="1084710" y="217297"/>
                  <a:pt x="1093378" y="206629"/>
                  <a:pt x="1103094" y="194723"/>
                </a:cubicBezTo>
                <a:cubicBezTo>
                  <a:pt x="1060041" y="159671"/>
                  <a:pt x="1013559" y="140049"/>
                  <a:pt x="958314" y="135001"/>
                </a:cubicBezTo>
                <a:cubicBezTo>
                  <a:pt x="956885" y="156813"/>
                  <a:pt x="955551" y="176435"/>
                  <a:pt x="954218" y="197390"/>
                </a:cubicBezTo>
                <a:lnTo>
                  <a:pt x="912975" y="197390"/>
                </a:lnTo>
                <a:cubicBezTo>
                  <a:pt x="911070" y="175577"/>
                  <a:pt x="909260" y="155289"/>
                  <a:pt x="907450" y="134144"/>
                </a:cubicBezTo>
                <a:close/>
                <a:moveTo>
                  <a:pt x="423295" y="102616"/>
                </a:moveTo>
                <a:cubicBezTo>
                  <a:pt x="413008" y="112236"/>
                  <a:pt x="402054" y="122523"/>
                  <a:pt x="393196" y="130810"/>
                </a:cubicBezTo>
                <a:lnTo>
                  <a:pt x="393291" y="130810"/>
                </a:lnTo>
                <a:cubicBezTo>
                  <a:pt x="404626" y="143097"/>
                  <a:pt x="414532" y="153956"/>
                  <a:pt x="420533" y="160433"/>
                </a:cubicBezTo>
                <a:cubicBezTo>
                  <a:pt x="430724" y="151574"/>
                  <a:pt x="442059" y="141859"/>
                  <a:pt x="453013" y="132334"/>
                </a:cubicBezTo>
                <a:cubicBezTo>
                  <a:pt x="442440" y="121761"/>
                  <a:pt x="431772" y="111093"/>
                  <a:pt x="423295" y="102616"/>
                </a:cubicBezTo>
                <a:close/>
                <a:moveTo>
                  <a:pt x="933834" y="88900"/>
                </a:moveTo>
                <a:cubicBezTo>
                  <a:pt x="1101855" y="89186"/>
                  <a:pt x="1244349" y="229394"/>
                  <a:pt x="1243778" y="397605"/>
                </a:cubicBezTo>
                <a:cubicBezTo>
                  <a:pt x="1243111" y="572294"/>
                  <a:pt x="1105570" y="709835"/>
                  <a:pt x="930786" y="710311"/>
                </a:cubicBezTo>
                <a:cubicBezTo>
                  <a:pt x="762861" y="710787"/>
                  <a:pt x="619986" y="568388"/>
                  <a:pt x="623129" y="399986"/>
                </a:cubicBezTo>
                <a:cubicBezTo>
                  <a:pt x="619700" y="230632"/>
                  <a:pt x="764194" y="88519"/>
                  <a:pt x="933834" y="88900"/>
                </a:cubicBezTo>
                <a:close/>
                <a:moveTo>
                  <a:pt x="951299" y="563"/>
                </a:moveTo>
                <a:cubicBezTo>
                  <a:pt x="1122184" y="9701"/>
                  <a:pt x="1282485" y="129476"/>
                  <a:pt x="1323407" y="313499"/>
                </a:cubicBezTo>
                <a:cubicBezTo>
                  <a:pt x="1374461" y="543337"/>
                  <a:pt x="1213679" y="767842"/>
                  <a:pt x="983365" y="795083"/>
                </a:cubicBezTo>
                <a:cubicBezTo>
                  <a:pt x="968315" y="796893"/>
                  <a:pt x="953170" y="798226"/>
                  <a:pt x="935359" y="800036"/>
                </a:cubicBezTo>
                <a:lnTo>
                  <a:pt x="935359" y="757269"/>
                </a:lnTo>
                <a:cubicBezTo>
                  <a:pt x="942979" y="755840"/>
                  <a:pt x="950694" y="753364"/>
                  <a:pt x="958600" y="752983"/>
                </a:cubicBezTo>
                <a:cubicBezTo>
                  <a:pt x="1129573" y="744696"/>
                  <a:pt x="1288641" y="597249"/>
                  <a:pt x="1288069" y="399319"/>
                </a:cubicBezTo>
                <a:cubicBezTo>
                  <a:pt x="1287593" y="228822"/>
                  <a:pt x="1169007" y="81375"/>
                  <a:pt x="1000795" y="50704"/>
                </a:cubicBezTo>
                <a:cubicBezTo>
                  <a:pt x="786673" y="11652"/>
                  <a:pt x="616176" y="152527"/>
                  <a:pt x="584077" y="333787"/>
                </a:cubicBezTo>
                <a:cubicBezTo>
                  <a:pt x="564265" y="445897"/>
                  <a:pt x="590363" y="549624"/>
                  <a:pt x="668563" y="633920"/>
                </a:cubicBezTo>
                <a:cubicBezTo>
                  <a:pt x="728857" y="698881"/>
                  <a:pt x="774767" y="769651"/>
                  <a:pt x="793627" y="856710"/>
                </a:cubicBezTo>
                <a:cubicBezTo>
                  <a:pt x="794103" y="858901"/>
                  <a:pt x="795722" y="860806"/>
                  <a:pt x="798294" y="865663"/>
                </a:cubicBezTo>
                <a:cubicBezTo>
                  <a:pt x="838013" y="865663"/>
                  <a:pt x="879256" y="865663"/>
                  <a:pt x="920595" y="865663"/>
                </a:cubicBezTo>
                <a:cubicBezTo>
                  <a:pt x="948979" y="865663"/>
                  <a:pt x="977554" y="864616"/>
                  <a:pt x="1005844" y="866044"/>
                </a:cubicBezTo>
                <a:cubicBezTo>
                  <a:pt x="1026418" y="867092"/>
                  <a:pt x="1042896" y="862234"/>
                  <a:pt x="1055278" y="845470"/>
                </a:cubicBezTo>
                <a:cubicBezTo>
                  <a:pt x="1069185" y="826706"/>
                  <a:pt x="1087568" y="821182"/>
                  <a:pt x="1110904" y="821753"/>
                </a:cubicBezTo>
                <a:cubicBezTo>
                  <a:pt x="1170055" y="823182"/>
                  <a:pt x="1229395" y="822229"/>
                  <a:pt x="1288546" y="822229"/>
                </a:cubicBezTo>
                <a:cubicBezTo>
                  <a:pt x="1295689" y="822229"/>
                  <a:pt x="1302833" y="821658"/>
                  <a:pt x="1309882" y="822610"/>
                </a:cubicBezTo>
                <a:cubicBezTo>
                  <a:pt x="1328932" y="825087"/>
                  <a:pt x="1336933" y="837279"/>
                  <a:pt x="1329217" y="854900"/>
                </a:cubicBezTo>
                <a:cubicBezTo>
                  <a:pt x="1317883" y="880903"/>
                  <a:pt x="1304643" y="905954"/>
                  <a:pt x="1291498" y="933005"/>
                </a:cubicBezTo>
                <a:cubicBezTo>
                  <a:pt x="1303405" y="956818"/>
                  <a:pt x="1316168" y="980821"/>
                  <a:pt x="1327503" y="1005395"/>
                </a:cubicBezTo>
                <a:cubicBezTo>
                  <a:pt x="1338361" y="1028922"/>
                  <a:pt x="1330455" y="1042733"/>
                  <a:pt x="1304929" y="1043114"/>
                </a:cubicBezTo>
                <a:cubicBezTo>
                  <a:pt x="1235015" y="1043971"/>
                  <a:pt x="1165197" y="1043114"/>
                  <a:pt x="1095283" y="1043686"/>
                </a:cubicBezTo>
                <a:cubicBezTo>
                  <a:pt x="1078805" y="1043781"/>
                  <a:pt x="1068423" y="1034732"/>
                  <a:pt x="1059660" y="1023683"/>
                </a:cubicBezTo>
                <a:cubicBezTo>
                  <a:pt x="1044229" y="1004347"/>
                  <a:pt x="1025370" y="998728"/>
                  <a:pt x="1000795" y="999299"/>
                </a:cubicBezTo>
                <a:cubicBezTo>
                  <a:pt x="933454" y="1000918"/>
                  <a:pt x="866017" y="999871"/>
                  <a:pt x="795722" y="999871"/>
                </a:cubicBezTo>
                <a:cubicBezTo>
                  <a:pt x="766099" y="1135888"/>
                  <a:pt x="692090" y="1237900"/>
                  <a:pt x="565122" y="1296479"/>
                </a:cubicBezTo>
                <a:cubicBezTo>
                  <a:pt x="474634" y="1338199"/>
                  <a:pt x="380527" y="1344104"/>
                  <a:pt x="284706" y="1314958"/>
                </a:cubicBezTo>
                <a:cubicBezTo>
                  <a:pt x="90110" y="1255903"/>
                  <a:pt x="-29333" y="1063783"/>
                  <a:pt x="7243" y="861377"/>
                </a:cubicBezTo>
                <a:cubicBezTo>
                  <a:pt x="45533" y="649922"/>
                  <a:pt x="231175" y="531431"/>
                  <a:pt x="398625" y="534765"/>
                </a:cubicBezTo>
                <a:lnTo>
                  <a:pt x="398625" y="576865"/>
                </a:lnTo>
                <a:cubicBezTo>
                  <a:pt x="276229" y="582104"/>
                  <a:pt x="178121" y="631634"/>
                  <a:pt x="108017" y="731170"/>
                </a:cubicBezTo>
                <a:cubicBezTo>
                  <a:pt x="54391" y="807275"/>
                  <a:pt x="36103" y="893191"/>
                  <a:pt x="49057" y="984440"/>
                </a:cubicBezTo>
                <a:cubicBezTo>
                  <a:pt x="73918" y="1159224"/>
                  <a:pt x="224508" y="1288478"/>
                  <a:pt x="401863" y="1287621"/>
                </a:cubicBezTo>
                <a:cubicBezTo>
                  <a:pt x="600841" y="1286764"/>
                  <a:pt x="730476" y="1128744"/>
                  <a:pt x="745525" y="1002061"/>
                </a:cubicBezTo>
                <a:cubicBezTo>
                  <a:pt x="735429" y="1001299"/>
                  <a:pt x="725332" y="999966"/>
                  <a:pt x="715331" y="999966"/>
                </a:cubicBezTo>
                <a:cubicBezTo>
                  <a:pt x="626463" y="999775"/>
                  <a:pt x="537595" y="999299"/>
                  <a:pt x="448822" y="1000252"/>
                </a:cubicBezTo>
                <a:cubicBezTo>
                  <a:pt x="426438" y="1000442"/>
                  <a:pt x="407197" y="996061"/>
                  <a:pt x="389386" y="982345"/>
                </a:cubicBezTo>
                <a:cubicBezTo>
                  <a:pt x="375384" y="971486"/>
                  <a:pt x="359382" y="963199"/>
                  <a:pt x="345475" y="952246"/>
                </a:cubicBezTo>
                <a:cubicBezTo>
                  <a:pt x="329188" y="939387"/>
                  <a:pt x="328521" y="926623"/>
                  <a:pt x="344618" y="914336"/>
                </a:cubicBezTo>
                <a:cubicBezTo>
                  <a:pt x="365287" y="898525"/>
                  <a:pt x="386814" y="883570"/>
                  <a:pt x="409483" y="870997"/>
                </a:cubicBezTo>
                <a:cubicBezTo>
                  <a:pt x="418913" y="865759"/>
                  <a:pt x="432248" y="866140"/>
                  <a:pt x="443869" y="866044"/>
                </a:cubicBezTo>
                <a:cubicBezTo>
                  <a:pt x="531499" y="865663"/>
                  <a:pt x="619224" y="865854"/>
                  <a:pt x="706854" y="865854"/>
                </a:cubicBezTo>
                <a:lnTo>
                  <a:pt x="745335" y="865854"/>
                </a:lnTo>
                <a:cubicBezTo>
                  <a:pt x="744001" y="854614"/>
                  <a:pt x="744192" y="845470"/>
                  <a:pt x="741811" y="837184"/>
                </a:cubicBezTo>
                <a:cubicBezTo>
                  <a:pt x="724856" y="778033"/>
                  <a:pt x="694662" y="726503"/>
                  <a:pt x="651323" y="682593"/>
                </a:cubicBezTo>
                <a:cubicBezTo>
                  <a:pt x="595888" y="626395"/>
                  <a:pt x="559502" y="559816"/>
                  <a:pt x="542643" y="482568"/>
                </a:cubicBezTo>
                <a:cubicBezTo>
                  <a:pt x="491970" y="250444"/>
                  <a:pt x="655133" y="33940"/>
                  <a:pt x="877732" y="3556"/>
                </a:cubicBezTo>
                <a:cubicBezTo>
                  <a:pt x="902259" y="210"/>
                  <a:pt x="926887" y="-742"/>
                  <a:pt x="951299" y="563"/>
                </a:cubicBezTo>
                <a:close/>
                <a:moveTo>
                  <a:pt x="423485" y="222"/>
                </a:moveTo>
                <a:cubicBezTo>
                  <a:pt x="437106" y="1270"/>
                  <a:pt x="443869" y="11366"/>
                  <a:pt x="445012" y="24416"/>
                </a:cubicBezTo>
                <a:cubicBezTo>
                  <a:pt x="449584" y="77375"/>
                  <a:pt x="479969" y="104616"/>
                  <a:pt x="531023" y="110998"/>
                </a:cubicBezTo>
                <a:cubicBezTo>
                  <a:pt x="544548" y="112712"/>
                  <a:pt x="553216" y="118046"/>
                  <a:pt x="554454" y="138144"/>
                </a:cubicBezTo>
                <a:lnTo>
                  <a:pt x="554549" y="138335"/>
                </a:lnTo>
                <a:cubicBezTo>
                  <a:pt x="551025" y="141859"/>
                  <a:pt x="545882" y="149669"/>
                  <a:pt x="538643" y="153384"/>
                </a:cubicBezTo>
                <a:cubicBezTo>
                  <a:pt x="531689" y="156908"/>
                  <a:pt x="522355" y="155480"/>
                  <a:pt x="514449" y="157575"/>
                </a:cubicBezTo>
                <a:cubicBezTo>
                  <a:pt x="477016" y="167957"/>
                  <a:pt x="453108" y="191198"/>
                  <a:pt x="446155" y="230346"/>
                </a:cubicBezTo>
                <a:cubicBezTo>
                  <a:pt x="441392" y="256921"/>
                  <a:pt x="434058" y="268160"/>
                  <a:pt x="420914" y="266065"/>
                </a:cubicBezTo>
                <a:cubicBezTo>
                  <a:pt x="400816" y="262922"/>
                  <a:pt x="401102" y="245872"/>
                  <a:pt x="398149" y="230822"/>
                </a:cubicBezTo>
                <a:cubicBezTo>
                  <a:pt x="390148" y="189293"/>
                  <a:pt x="365383" y="164433"/>
                  <a:pt x="323759" y="155956"/>
                </a:cubicBezTo>
                <a:cubicBezTo>
                  <a:pt x="318044" y="154813"/>
                  <a:pt x="310519" y="156527"/>
                  <a:pt x="306518" y="153384"/>
                </a:cubicBezTo>
                <a:cubicBezTo>
                  <a:pt x="299851" y="148145"/>
                  <a:pt x="291183" y="140240"/>
                  <a:pt x="291088" y="133382"/>
                </a:cubicBezTo>
                <a:cubicBezTo>
                  <a:pt x="290993" y="126428"/>
                  <a:pt x="299089" y="117761"/>
                  <a:pt x="305756" y="112903"/>
                </a:cubicBezTo>
                <a:cubicBezTo>
                  <a:pt x="310805" y="109283"/>
                  <a:pt x="319568" y="111284"/>
                  <a:pt x="326426" y="109569"/>
                </a:cubicBezTo>
                <a:cubicBezTo>
                  <a:pt x="365288" y="99758"/>
                  <a:pt x="391100" y="76994"/>
                  <a:pt x="398054" y="36036"/>
                </a:cubicBezTo>
                <a:cubicBezTo>
                  <a:pt x="398816" y="31369"/>
                  <a:pt x="399482" y="26702"/>
                  <a:pt x="400340" y="22034"/>
                </a:cubicBezTo>
                <a:cubicBezTo>
                  <a:pt x="402721" y="9080"/>
                  <a:pt x="409293" y="-826"/>
                  <a:pt x="423485" y="22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9"/>
          <p:cNvSpPr/>
          <p:nvPr/>
        </p:nvSpPr>
        <p:spPr>
          <a:xfrm>
            <a:off x="1112425" y="1478363"/>
            <a:ext cx="370588" cy="359196"/>
          </a:xfrm>
          <a:custGeom>
            <a:rect b="b" l="l" r="r" t="t"/>
            <a:pathLst>
              <a:path extrusionOk="0" h="11268" w="12415">
                <a:moveTo>
                  <a:pt x="7843" y="326"/>
                </a:moveTo>
                <a:cubicBezTo>
                  <a:pt x="8641" y="326"/>
                  <a:pt x="9745" y="522"/>
                  <a:pt x="10641" y="1418"/>
                </a:cubicBezTo>
                <a:cubicBezTo>
                  <a:pt x="11971" y="2716"/>
                  <a:pt x="11401" y="4585"/>
                  <a:pt x="11180" y="5218"/>
                </a:cubicBezTo>
                <a:lnTo>
                  <a:pt x="7664" y="1703"/>
                </a:lnTo>
                <a:cubicBezTo>
                  <a:pt x="7633" y="1671"/>
                  <a:pt x="7601" y="1671"/>
                  <a:pt x="7538" y="1671"/>
                </a:cubicBezTo>
                <a:cubicBezTo>
                  <a:pt x="7506" y="1671"/>
                  <a:pt x="7474" y="1671"/>
                  <a:pt x="7443" y="1703"/>
                </a:cubicBezTo>
                <a:lnTo>
                  <a:pt x="5384" y="3762"/>
                </a:lnTo>
                <a:cubicBezTo>
                  <a:pt x="5257" y="3888"/>
                  <a:pt x="5099" y="3952"/>
                  <a:pt x="4909" y="3952"/>
                </a:cubicBezTo>
                <a:cubicBezTo>
                  <a:pt x="4719" y="3952"/>
                  <a:pt x="4529" y="3888"/>
                  <a:pt x="4402" y="3730"/>
                </a:cubicBezTo>
                <a:cubicBezTo>
                  <a:pt x="4149" y="3477"/>
                  <a:pt x="4149" y="3033"/>
                  <a:pt x="4434" y="2780"/>
                </a:cubicBezTo>
                <a:lnTo>
                  <a:pt x="6809" y="436"/>
                </a:lnTo>
                <a:cubicBezTo>
                  <a:pt x="6923" y="411"/>
                  <a:pt x="7316" y="326"/>
                  <a:pt x="7843" y="326"/>
                </a:cubicBezTo>
                <a:close/>
                <a:moveTo>
                  <a:pt x="2154" y="4965"/>
                </a:moveTo>
                <a:cubicBezTo>
                  <a:pt x="2312" y="4965"/>
                  <a:pt x="2502" y="5060"/>
                  <a:pt x="2629" y="5187"/>
                </a:cubicBezTo>
                <a:cubicBezTo>
                  <a:pt x="2787" y="5313"/>
                  <a:pt x="2851" y="5503"/>
                  <a:pt x="2851" y="5693"/>
                </a:cubicBezTo>
                <a:cubicBezTo>
                  <a:pt x="2851" y="5883"/>
                  <a:pt x="2787" y="6073"/>
                  <a:pt x="2629" y="6200"/>
                </a:cubicBezTo>
                <a:lnTo>
                  <a:pt x="1869" y="6960"/>
                </a:lnTo>
                <a:cubicBezTo>
                  <a:pt x="1742" y="7118"/>
                  <a:pt x="1552" y="7182"/>
                  <a:pt x="1362" y="7182"/>
                </a:cubicBezTo>
                <a:cubicBezTo>
                  <a:pt x="1140" y="7182"/>
                  <a:pt x="982" y="7087"/>
                  <a:pt x="824" y="6928"/>
                </a:cubicBezTo>
                <a:cubicBezTo>
                  <a:pt x="570" y="6643"/>
                  <a:pt x="602" y="6232"/>
                  <a:pt x="855" y="5947"/>
                </a:cubicBezTo>
                <a:lnTo>
                  <a:pt x="1647" y="5187"/>
                </a:lnTo>
                <a:cubicBezTo>
                  <a:pt x="1774" y="5060"/>
                  <a:pt x="1964" y="4965"/>
                  <a:pt x="2154" y="4965"/>
                </a:cubicBezTo>
                <a:close/>
                <a:moveTo>
                  <a:pt x="3547" y="6240"/>
                </a:moveTo>
                <a:cubicBezTo>
                  <a:pt x="3729" y="6240"/>
                  <a:pt x="3912" y="6311"/>
                  <a:pt x="4054" y="6453"/>
                </a:cubicBezTo>
                <a:cubicBezTo>
                  <a:pt x="4339" y="6738"/>
                  <a:pt x="4339" y="7182"/>
                  <a:pt x="4054" y="7467"/>
                </a:cubicBezTo>
                <a:lnTo>
                  <a:pt x="3294" y="8227"/>
                </a:lnTo>
                <a:cubicBezTo>
                  <a:pt x="3136" y="8385"/>
                  <a:pt x="2946" y="8449"/>
                  <a:pt x="2756" y="8449"/>
                </a:cubicBezTo>
                <a:cubicBezTo>
                  <a:pt x="2566" y="8449"/>
                  <a:pt x="2376" y="8354"/>
                  <a:pt x="2249" y="8195"/>
                </a:cubicBezTo>
                <a:cubicBezTo>
                  <a:pt x="1996" y="7910"/>
                  <a:pt x="1996" y="7467"/>
                  <a:pt x="2281" y="7213"/>
                </a:cubicBezTo>
                <a:lnTo>
                  <a:pt x="3041" y="6453"/>
                </a:lnTo>
                <a:cubicBezTo>
                  <a:pt x="3183" y="6311"/>
                  <a:pt x="3365" y="6240"/>
                  <a:pt x="3547" y="6240"/>
                </a:cubicBezTo>
                <a:close/>
                <a:moveTo>
                  <a:pt x="4957" y="7506"/>
                </a:moveTo>
                <a:cubicBezTo>
                  <a:pt x="5147" y="7506"/>
                  <a:pt x="5337" y="7578"/>
                  <a:pt x="5479" y="7720"/>
                </a:cubicBezTo>
                <a:cubicBezTo>
                  <a:pt x="5732" y="8005"/>
                  <a:pt x="5732" y="8449"/>
                  <a:pt x="5479" y="8734"/>
                </a:cubicBezTo>
                <a:lnTo>
                  <a:pt x="4687" y="9494"/>
                </a:lnTo>
                <a:cubicBezTo>
                  <a:pt x="4561" y="9652"/>
                  <a:pt x="4371" y="9715"/>
                  <a:pt x="4181" y="9715"/>
                </a:cubicBezTo>
                <a:cubicBezTo>
                  <a:pt x="3959" y="9715"/>
                  <a:pt x="3769" y="9620"/>
                  <a:pt x="3642" y="9462"/>
                </a:cubicBezTo>
                <a:cubicBezTo>
                  <a:pt x="3389" y="9177"/>
                  <a:pt x="3421" y="8734"/>
                  <a:pt x="3674" y="8480"/>
                </a:cubicBezTo>
                <a:lnTo>
                  <a:pt x="4434" y="7720"/>
                </a:lnTo>
                <a:cubicBezTo>
                  <a:pt x="4577" y="7578"/>
                  <a:pt x="4767" y="7506"/>
                  <a:pt x="4957" y="7506"/>
                </a:cubicBezTo>
                <a:close/>
                <a:moveTo>
                  <a:pt x="4075" y="446"/>
                </a:moveTo>
                <a:cubicBezTo>
                  <a:pt x="4883" y="446"/>
                  <a:pt x="5573" y="729"/>
                  <a:pt x="5891" y="880"/>
                </a:cubicBezTo>
                <a:lnTo>
                  <a:pt x="4212" y="2526"/>
                </a:lnTo>
                <a:cubicBezTo>
                  <a:pt x="3801" y="2906"/>
                  <a:pt x="3801" y="3572"/>
                  <a:pt x="4181" y="3952"/>
                </a:cubicBezTo>
                <a:cubicBezTo>
                  <a:pt x="4371" y="4142"/>
                  <a:pt x="4624" y="4268"/>
                  <a:pt x="4877" y="4268"/>
                </a:cubicBezTo>
                <a:lnTo>
                  <a:pt x="4909" y="4268"/>
                </a:lnTo>
                <a:cubicBezTo>
                  <a:pt x="5162" y="4268"/>
                  <a:pt x="5416" y="4173"/>
                  <a:pt x="5606" y="3983"/>
                </a:cubicBezTo>
                <a:lnTo>
                  <a:pt x="7538" y="2051"/>
                </a:lnTo>
                <a:lnTo>
                  <a:pt x="11116" y="5598"/>
                </a:lnTo>
                <a:cubicBezTo>
                  <a:pt x="11148" y="5662"/>
                  <a:pt x="11813" y="6295"/>
                  <a:pt x="11306" y="6928"/>
                </a:cubicBezTo>
                <a:cubicBezTo>
                  <a:pt x="11180" y="7087"/>
                  <a:pt x="11053" y="7150"/>
                  <a:pt x="10863" y="7182"/>
                </a:cubicBezTo>
                <a:cubicBezTo>
                  <a:pt x="10846" y="7183"/>
                  <a:pt x="10830" y="7184"/>
                  <a:pt x="10813" y="7184"/>
                </a:cubicBezTo>
                <a:cubicBezTo>
                  <a:pt x="10479" y="7184"/>
                  <a:pt x="10134" y="6897"/>
                  <a:pt x="10134" y="6897"/>
                </a:cubicBezTo>
                <a:cubicBezTo>
                  <a:pt x="10108" y="6884"/>
                  <a:pt x="10077" y="6876"/>
                  <a:pt x="10044" y="6876"/>
                </a:cubicBezTo>
                <a:cubicBezTo>
                  <a:pt x="9998" y="6876"/>
                  <a:pt x="9950" y="6891"/>
                  <a:pt x="9913" y="6928"/>
                </a:cubicBezTo>
                <a:cubicBezTo>
                  <a:pt x="9849" y="6960"/>
                  <a:pt x="9849" y="7055"/>
                  <a:pt x="9913" y="7118"/>
                </a:cubicBezTo>
                <a:cubicBezTo>
                  <a:pt x="9913" y="7118"/>
                  <a:pt x="10451" y="7847"/>
                  <a:pt x="10039" y="8259"/>
                </a:cubicBezTo>
                <a:cubicBezTo>
                  <a:pt x="9909" y="8389"/>
                  <a:pt x="9743" y="8434"/>
                  <a:pt x="9578" y="8434"/>
                </a:cubicBezTo>
                <a:cubicBezTo>
                  <a:pt x="9222" y="8434"/>
                  <a:pt x="8868" y="8227"/>
                  <a:pt x="8868" y="8227"/>
                </a:cubicBezTo>
                <a:cubicBezTo>
                  <a:pt x="8841" y="8214"/>
                  <a:pt x="8810" y="8206"/>
                  <a:pt x="8779" y="8206"/>
                </a:cubicBezTo>
                <a:cubicBezTo>
                  <a:pt x="8737" y="8206"/>
                  <a:pt x="8696" y="8221"/>
                  <a:pt x="8678" y="8259"/>
                </a:cubicBezTo>
                <a:cubicBezTo>
                  <a:pt x="8614" y="8322"/>
                  <a:pt x="8614" y="8385"/>
                  <a:pt x="8646" y="8449"/>
                </a:cubicBezTo>
                <a:cubicBezTo>
                  <a:pt x="8678" y="8480"/>
                  <a:pt x="9121" y="9114"/>
                  <a:pt x="8678" y="9557"/>
                </a:cubicBezTo>
                <a:cubicBezTo>
                  <a:pt x="8521" y="9703"/>
                  <a:pt x="8341" y="9753"/>
                  <a:pt x="8168" y="9753"/>
                </a:cubicBezTo>
                <a:cubicBezTo>
                  <a:pt x="7816" y="9753"/>
                  <a:pt x="7496" y="9547"/>
                  <a:pt x="7474" y="9525"/>
                </a:cubicBezTo>
                <a:lnTo>
                  <a:pt x="7411" y="9525"/>
                </a:lnTo>
                <a:cubicBezTo>
                  <a:pt x="7411" y="9240"/>
                  <a:pt x="7316" y="8955"/>
                  <a:pt x="7094" y="8734"/>
                </a:cubicBezTo>
                <a:cubicBezTo>
                  <a:pt x="6911" y="8550"/>
                  <a:pt x="6636" y="8459"/>
                  <a:pt x="6362" y="8459"/>
                </a:cubicBezTo>
                <a:cubicBezTo>
                  <a:pt x="6210" y="8459"/>
                  <a:pt x="6058" y="8487"/>
                  <a:pt x="5922" y="8544"/>
                </a:cubicBezTo>
                <a:cubicBezTo>
                  <a:pt x="6049" y="8195"/>
                  <a:pt x="5986" y="7784"/>
                  <a:pt x="5701" y="7467"/>
                </a:cubicBezTo>
                <a:cubicBezTo>
                  <a:pt x="5497" y="7284"/>
                  <a:pt x="5228" y="7192"/>
                  <a:pt x="4961" y="7192"/>
                </a:cubicBezTo>
                <a:cubicBezTo>
                  <a:pt x="4813" y="7192"/>
                  <a:pt x="4665" y="7220"/>
                  <a:pt x="4529" y="7277"/>
                </a:cubicBezTo>
                <a:cubicBezTo>
                  <a:pt x="4656" y="6928"/>
                  <a:pt x="4561" y="6517"/>
                  <a:pt x="4276" y="6232"/>
                </a:cubicBezTo>
                <a:cubicBezTo>
                  <a:pt x="4090" y="6025"/>
                  <a:pt x="3810" y="5927"/>
                  <a:pt x="3533" y="5927"/>
                </a:cubicBezTo>
                <a:cubicBezTo>
                  <a:pt x="3384" y="5927"/>
                  <a:pt x="3236" y="5955"/>
                  <a:pt x="3104" y="6010"/>
                </a:cubicBezTo>
                <a:cubicBezTo>
                  <a:pt x="3167" y="5915"/>
                  <a:pt x="3167" y="5820"/>
                  <a:pt x="3167" y="5693"/>
                </a:cubicBezTo>
                <a:cubicBezTo>
                  <a:pt x="3167" y="5408"/>
                  <a:pt x="3072" y="5155"/>
                  <a:pt x="2882" y="4965"/>
                </a:cubicBezTo>
                <a:cubicBezTo>
                  <a:pt x="2676" y="4759"/>
                  <a:pt x="2407" y="4656"/>
                  <a:pt x="2138" y="4656"/>
                </a:cubicBezTo>
                <a:cubicBezTo>
                  <a:pt x="1869" y="4656"/>
                  <a:pt x="1600" y="4759"/>
                  <a:pt x="1394" y="4965"/>
                </a:cubicBezTo>
                <a:lnTo>
                  <a:pt x="1235" y="5155"/>
                </a:lnTo>
                <a:cubicBezTo>
                  <a:pt x="950" y="4490"/>
                  <a:pt x="444" y="2748"/>
                  <a:pt x="1806" y="1418"/>
                </a:cubicBezTo>
                <a:cubicBezTo>
                  <a:pt x="2537" y="671"/>
                  <a:pt x="3354" y="446"/>
                  <a:pt x="4075" y="446"/>
                </a:cubicBezTo>
                <a:close/>
                <a:moveTo>
                  <a:pt x="7348" y="9874"/>
                </a:moveTo>
                <a:cubicBezTo>
                  <a:pt x="7474" y="10032"/>
                  <a:pt x="7728" y="10475"/>
                  <a:pt x="7411" y="10792"/>
                </a:cubicBezTo>
                <a:cubicBezTo>
                  <a:pt x="7282" y="10934"/>
                  <a:pt x="7132" y="10981"/>
                  <a:pt x="6990" y="10981"/>
                </a:cubicBezTo>
                <a:cubicBezTo>
                  <a:pt x="6781" y="10981"/>
                  <a:pt x="6587" y="10880"/>
                  <a:pt x="6493" y="10824"/>
                </a:cubicBezTo>
                <a:lnTo>
                  <a:pt x="7094" y="10222"/>
                </a:lnTo>
                <a:cubicBezTo>
                  <a:pt x="7221" y="10127"/>
                  <a:pt x="7284" y="10000"/>
                  <a:pt x="7348" y="9874"/>
                </a:cubicBezTo>
                <a:close/>
                <a:moveTo>
                  <a:pt x="6378" y="8765"/>
                </a:moveTo>
                <a:cubicBezTo>
                  <a:pt x="6564" y="8765"/>
                  <a:pt x="6746" y="8829"/>
                  <a:pt x="6873" y="8955"/>
                </a:cubicBezTo>
                <a:cubicBezTo>
                  <a:pt x="7158" y="9240"/>
                  <a:pt x="7158" y="9715"/>
                  <a:pt x="6873" y="10000"/>
                </a:cubicBezTo>
                <a:lnTo>
                  <a:pt x="6113" y="10760"/>
                </a:lnTo>
                <a:cubicBezTo>
                  <a:pt x="5986" y="10887"/>
                  <a:pt x="5796" y="10982"/>
                  <a:pt x="5574" y="10982"/>
                </a:cubicBezTo>
                <a:cubicBezTo>
                  <a:pt x="5384" y="10950"/>
                  <a:pt x="5194" y="10887"/>
                  <a:pt x="5067" y="10729"/>
                </a:cubicBezTo>
                <a:cubicBezTo>
                  <a:pt x="4814" y="10444"/>
                  <a:pt x="4814" y="10000"/>
                  <a:pt x="5099" y="9747"/>
                </a:cubicBezTo>
                <a:lnTo>
                  <a:pt x="5859" y="8955"/>
                </a:lnTo>
                <a:cubicBezTo>
                  <a:pt x="6002" y="8829"/>
                  <a:pt x="6192" y="8765"/>
                  <a:pt x="6378" y="8765"/>
                </a:cubicBezTo>
                <a:close/>
                <a:moveTo>
                  <a:pt x="7883" y="1"/>
                </a:moveTo>
                <a:cubicBezTo>
                  <a:pt x="7208" y="1"/>
                  <a:pt x="6724" y="137"/>
                  <a:pt x="6683" y="151"/>
                </a:cubicBezTo>
                <a:cubicBezTo>
                  <a:pt x="6651" y="151"/>
                  <a:pt x="6619" y="151"/>
                  <a:pt x="6588" y="183"/>
                </a:cubicBezTo>
                <a:lnTo>
                  <a:pt x="6113" y="658"/>
                </a:lnTo>
                <a:cubicBezTo>
                  <a:pt x="5832" y="518"/>
                  <a:pt x="5020" y="146"/>
                  <a:pt x="4044" y="146"/>
                </a:cubicBezTo>
                <a:cubicBezTo>
                  <a:pt x="3255" y="146"/>
                  <a:pt x="2359" y="389"/>
                  <a:pt x="1552" y="1196"/>
                </a:cubicBezTo>
                <a:cubicBezTo>
                  <a:pt x="0" y="2748"/>
                  <a:pt x="697" y="4807"/>
                  <a:pt x="982" y="5377"/>
                </a:cubicBezTo>
                <a:lnTo>
                  <a:pt x="634" y="5725"/>
                </a:lnTo>
                <a:cubicBezTo>
                  <a:pt x="254" y="6105"/>
                  <a:pt x="222" y="6738"/>
                  <a:pt x="602" y="7150"/>
                </a:cubicBezTo>
                <a:cubicBezTo>
                  <a:pt x="792" y="7372"/>
                  <a:pt x="1045" y="7498"/>
                  <a:pt x="1330" y="7498"/>
                </a:cubicBezTo>
                <a:lnTo>
                  <a:pt x="1362" y="7498"/>
                </a:lnTo>
                <a:cubicBezTo>
                  <a:pt x="1520" y="7498"/>
                  <a:pt x="1679" y="7467"/>
                  <a:pt x="1806" y="7403"/>
                </a:cubicBezTo>
                <a:lnTo>
                  <a:pt x="1806" y="7403"/>
                </a:lnTo>
                <a:cubicBezTo>
                  <a:pt x="1679" y="7752"/>
                  <a:pt x="1742" y="8132"/>
                  <a:pt x="1996" y="8417"/>
                </a:cubicBezTo>
                <a:cubicBezTo>
                  <a:pt x="2186" y="8607"/>
                  <a:pt x="2471" y="8734"/>
                  <a:pt x="2756" y="8765"/>
                </a:cubicBezTo>
                <a:lnTo>
                  <a:pt x="2787" y="8765"/>
                </a:lnTo>
                <a:cubicBezTo>
                  <a:pt x="2914" y="8765"/>
                  <a:pt x="3072" y="8734"/>
                  <a:pt x="3199" y="8670"/>
                </a:cubicBezTo>
                <a:lnTo>
                  <a:pt x="3199" y="8670"/>
                </a:lnTo>
                <a:cubicBezTo>
                  <a:pt x="3104" y="8987"/>
                  <a:pt x="3167" y="9399"/>
                  <a:pt x="3421" y="9684"/>
                </a:cubicBezTo>
                <a:cubicBezTo>
                  <a:pt x="3611" y="9874"/>
                  <a:pt x="3864" y="10000"/>
                  <a:pt x="4149" y="10000"/>
                </a:cubicBezTo>
                <a:lnTo>
                  <a:pt x="4181" y="10000"/>
                </a:lnTo>
                <a:cubicBezTo>
                  <a:pt x="4339" y="10000"/>
                  <a:pt x="4497" y="9969"/>
                  <a:pt x="4624" y="9905"/>
                </a:cubicBezTo>
                <a:lnTo>
                  <a:pt x="4624" y="9905"/>
                </a:lnTo>
                <a:cubicBezTo>
                  <a:pt x="4497" y="10254"/>
                  <a:pt x="4561" y="10634"/>
                  <a:pt x="4814" y="10919"/>
                </a:cubicBezTo>
                <a:cubicBezTo>
                  <a:pt x="5004" y="11140"/>
                  <a:pt x="5289" y="11267"/>
                  <a:pt x="5574" y="11267"/>
                </a:cubicBezTo>
                <a:lnTo>
                  <a:pt x="5606" y="11267"/>
                </a:lnTo>
                <a:cubicBezTo>
                  <a:pt x="5827" y="11267"/>
                  <a:pt x="6049" y="11204"/>
                  <a:pt x="6239" y="11045"/>
                </a:cubicBezTo>
                <a:cubicBezTo>
                  <a:pt x="6398" y="11140"/>
                  <a:pt x="6683" y="11267"/>
                  <a:pt x="6968" y="11267"/>
                </a:cubicBezTo>
                <a:cubicBezTo>
                  <a:pt x="7189" y="11267"/>
                  <a:pt x="7443" y="11204"/>
                  <a:pt x="7633" y="11014"/>
                </a:cubicBezTo>
                <a:cubicBezTo>
                  <a:pt x="7949" y="10697"/>
                  <a:pt x="7918" y="10317"/>
                  <a:pt x="7791" y="10000"/>
                </a:cubicBezTo>
                <a:lnTo>
                  <a:pt x="7791" y="10000"/>
                </a:lnTo>
                <a:cubicBezTo>
                  <a:pt x="7914" y="10034"/>
                  <a:pt x="8045" y="10056"/>
                  <a:pt x="8179" y="10056"/>
                </a:cubicBezTo>
                <a:cubicBezTo>
                  <a:pt x="8423" y="10056"/>
                  <a:pt x="8674" y="9983"/>
                  <a:pt x="8899" y="9779"/>
                </a:cubicBezTo>
                <a:cubicBezTo>
                  <a:pt x="9248" y="9430"/>
                  <a:pt x="9216" y="9019"/>
                  <a:pt x="9121" y="8670"/>
                </a:cubicBezTo>
                <a:lnTo>
                  <a:pt x="9121" y="8670"/>
                </a:lnTo>
                <a:cubicBezTo>
                  <a:pt x="9255" y="8710"/>
                  <a:pt x="9418" y="8745"/>
                  <a:pt x="9587" y="8745"/>
                </a:cubicBezTo>
                <a:cubicBezTo>
                  <a:pt x="9817" y="8745"/>
                  <a:pt x="10060" y="8681"/>
                  <a:pt x="10261" y="8480"/>
                </a:cubicBezTo>
                <a:cubicBezTo>
                  <a:pt x="10578" y="8132"/>
                  <a:pt x="10546" y="7720"/>
                  <a:pt x="10420" y="7403"/>
                </a:cubicBezTo>
                <a:lnTo>
                  <a:pt x="10420" y="7403"/>
                </a:lnTo>
                <a:cubicBezTo>
                  <a:pt x="10512" y="7450"/>
                  <a:pt x="10639" y="7479"/>
                  <a:pt x="10762" y="7479"/>
                </a:cubicBezTo>
                <a:cubicBezTo>
                  <a:pt x="10807" y="7479"/>
                  <a:pt x="10852" y="7475"/>
                  <a:pt x="10895" y="7467"/>
                </a:cubicBezTo>
                <a:cubicBezTo>
                  <a:pt x="11148" y="7467"/>
                  <a:pt x="11370" y="7340"/>
                  <a:pt x="11560" y="7118"/>
                </a:cubicBezTo>
                <a:cubicBezTo>
                  <a:pt x="12066" y="6517"/>
                  <a:pt x="11718" y="5820"/>
                  <a:pt x="11433" y="5472"/>
                </a:cubicBezTo>
                <a:cubicBezTo>
                  <a:pt x="11623" y="4997"/>
                  <a:pt x="12415" y="2748"/>
                  <a:pt x="10863" y="1196"/>
                </a:cubicBezTo>
                <a:cubicBezTo>
                  <a:pt x="9906" y="222"/>
                  <a:pt x="8740" y="1"/>
                  <a:pt x="788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txBox="1"/>
          <p:nvPr/>
        </p:nvSpPr>
        <p:spPr>
          <a:xfrm>
            <a:off x="975825" y="2447850"/>
            <a:ext cx="1208100" cy="16623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1000"/>
              </a:spcAft>
              <a:buNone/>
            </a:pPr>
            <a:r>
              <a:rPr lang="en" sz="800">
                <a:solidFill>
                  <a:schemeClr val="lt1"/>
                </a:solidFill>
                <a:latin typeface="Constantia"/>
                <a:ea typeface="Constantia"/>
                <a:cs typeface="Constantia"/>
                <a:sym typeface="Constantia"/>
              </a:rPr>
              <a:t> A family of three is expecting. They need to upgrade to a larger home, but they don’t want to pull their child out of their current school system. With HomeFinder, they can find neighborhoods close to the school and that match their needs.</a:t>
            </a:r>
            <a:endParaRPr sz="1000">
              <a:solidFill>
                <a:schemeClr val="lt1"/>
              </a:solidFill>
              <a:latin typeface="Calibri"/>
              <a:ea typeface="Calibri"/>
              <a:cs typeface="Calibri"/>
              <a:sym typeface="Calibri"/>
            </a:endParaRPr>
          </a:p>
        </p:txBody>
      </p:sp>
      <p:sp>
        <p:nvSpPr>
          <p:cNvPr id="131" name="Google Shape;131;p9"/>
          <p:cNvSpPr txBox="1"/>
          <p:nvPr/>
        </p:nvSpPr>
        <p:spPr>
          <a:xfrm>
            <a:off x="4656875" y="2447850"/>
            <a:ext cx="1208100" cy="20688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1000"/>
              </a:spcAft>
              <a:buNone/>
            </a:pPr>
            <a:r>
              <a:rPr lang="en" sz="800">
                <a:solidFill>
                  <a:schemeClr val="lt1"/>
                </a:solidFill>
                <a:latin typeface="Constantia"/>
                <a:ea typeface="Constantia"/>
                <a:cs typeface="Constantia"/>
                <a:sym typeface="Constantia"/>
              </a:rPr>
              <a:t>A businessperson is promoted to a position that requires frequent travel. They decide they would like to move closer to the airport to reduce their commute time. This user can input the airport as an important location, and HomeFinder will </a:t>
            </a:r>
            <a:r>
              <a:rPr lang="en" sz="800">
                <a:solidFill>
                  <a:schemeClr val="lt1"/>
                </a:solidFill>
                <a:latin typeface="Constantia"/>
                <a:ea typeface="Constantia"/>
                <a:cs typeface="Constantia"/>
                <a:sym typeface="Constantia"/>
              </a:rPr>
              <a:t>connect</a:t>
            </a:r>
            <a:r>
              <a:rPr lang="en" sz="800">
                <a:solidFill>
                  <a:schemeClr val="lt1"/>
                </a:solidFill>
                <a:latin typeface="Constantia"/>
                <a:ea typeface="Constantia"/>
                <a:cs typeface="Constantia"/>
                <a:sym typeface="Constantia"/>
              </a:rPr>
              <a:t> them to an ideal area.</a:t>
            </a:r>
            <a:endParaRPr sz="800">
              <a:solidFill>
                <a:schemeClr val="lt1"/>
              </a:solidFill>
              <a:latin typeface="Calibri"/>
              <a:ea typeface="Calibri"/>
              <a:cs typeface="Calibri"/>
              <a:sym typeface="Calibri"/>
            </a:endParaRPr>
          </a:p>
        </p:txBody>
      </p:sp>
      <p:sp>
        <p:nvSpPr>
          <p:cNvPr id="132" name="Google Shape;132;p9"/>
          <p:cNvSpPr txBox="1"/>
          <p:nvPr/>
        </p:nvSpPr>
        <p:spPr>
          <a:xfrm>
            <a:off x="2816350" y="2447850"/>
            <a:ext cx="1208100" cy="2204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1000"/>
              </a:spcAft>
              <a:buNone/>
            </a:pPr>
            <a:r>
              <a:rPr lang="en" sz="800">
                <a:solidFill>
                  <a:schemeClr val="lt1"/>
                </a:solidFill>
                <a:latin typeface="Constantia"/>
                <a:ea typeface="Constantia"/>
                <a:cs typeface="Constantia"/>
                <a:sym typeface="Constantia"/>
              </a:rPr>
              <a:t>A college student is having trouble with their current roommate. they decide They would like to move to a different apartment, but don’t want to give up the convenience of their current one. HomeFinder takes their destinations and displays areas with better commute times than they already have.</a:t>
            </a:r>
            <a:endParaRPr sz="600">
              <a:solidFill>
                <a:schemeClr val="lt1"/>
              </a:solidFill>
              <a:latin typeface="Calibri"/>
              <a:ea typeface="Calibri"/>
              <a:cs typeface="Calibri"/>
              <a:sym typeface="Calibri"/>
            </a:endParaRPr>
          </a:p>
        </p:txBody>
      </p:sp>
      <p:sp>
        <p:nvSpPr>
          <p:cNvPr id="133" name="Google Shape;133;p9"/>
          <p:cNvSpPr txBox="1"/>
          <p:nvPr/>
        </p:nvSpPr>
        <p:spPr>
          <a:xfrm>
            <a:off x="6497400" y="2447850"/>
            <a:ext cx="1208100" cy="19332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1000"/>
              </a:spcAft>
              <a:buNone/>
            </a:pPr>
            <a:r>
              <a:rPr lang="en" sz="800">
                <a:solidFill>
                  <a:schemeClr val="lt1"/>
                </a:solidFill>
                <a:latin typeface="Constantia"/>
                <a:ea typeface="Constantia"/>
                <a:cs typeface="Constantia"/>
                <a:sym typeface="Constantia"/>
              </a:rPr>
              <a:t>A realtor is spending too much time calculating drive times for clients. HomeFinder streamlines this process and allows the realtor to focus on the clients other </a:t>
            </a:r>
            <a:r>
              <a:rPr lang="en" sz="800">
                <a:solidFill>
                  <a:schemeClr val="lt1"/>
                </a:solidFill>
                <a:latin typeface="Constantia"/>
                <a:ea typeface="Constantia"/>
                <a:cs typeface="Constantia"/>
                <a:sym typeface="Constantia"/>
              </a:rPr>
              <a:t>needs. HomeFinder also gives that realtor a reference for other areas and properties to offer.</a:t>
            </a:r>
            <a:endParaRPr sz="600">
              <a:solidFill>
                <a:schemeClr val="lt1"/>
              </a:solidFill>
              <a:latin typeface="Calibri"/>
              <a:ea typeface="Calibri"/>
              <a:cs typeface="Calibri"/>
              <a:sym typeface="Calibri"/>
            </a:endParaRPr>
          </a:p>
        </p:txBody>
      </p:sp>
      <p:sp>
        <p:nvSpPr>
          <p:cNvPr id="134" name="Google Shape;134;p9"/>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Use Cases</a:t>
            </a:r>
            <a:endParaRPr/>
          </a:p>
        </p:txBody>
      </p:sp>
      <p:cxnSp>
        <p:nvCxnSpPr>
          <p:cNvPr id="135" name="Google Shape;135;p9"/>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1" name="Google Shape;141;p1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42" name="Google Shape;142;p10"/>
          <p:cNvPicPr preferRelativeResize="0"/>
          <p:nvPr/>
        </p:nvPicPr>
        <p:blipFill>
          <a:blip r:embed="rId3">
            <a:alphaModFix/>
          </a:blip>
          <a:stretch>
            <a:fillRect/>
          </a:stretch>
        </p:blipFill>
        <p:spPr>
          <a:xfrm>
            <a:off x="195325" y="725125"/>
            <a:ext cx="8753341" cy="3872328"/>
          </a:xfrm>
          <a:prstGeom prst="rect">
            <a:avLst/>
          </a:prstGeom>
          <a:noFill/>
          <a:ln>
            <a:noFill/>
          </a:ln>
        </p:spPr>
      </p:pic>
      <p:sp>
        <p:nvSpPr>
          <p:cNvPr id="143" name="Google Shape;143;p10"/>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Client Flow</a:t>
            </a:r>
            <a:endParaRPr/>
          </a:p>
        </p:txBody>
      </p:sp>
      <p:cxnSp>
        <p:nvCxnSpPr>
          <p:cNvPr id="144" name="Google Shape;144;p10"/>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0" name="Google Shape;150;p1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51" name="Google Shape;151;p11"/>
          <p:cNvPicPr preferRelativeResize="0"/>
          <p:nvPr/>
        </p:nvPicPr>
        <p:blipFill>
          <a:blip r:embed="rId3">
            <a:alphaModFix/>
          </a:blip>
          <a:stretch>
            <a:fillRect/>
          </a:stretch>
        </p:blipFill>
        <p:spPr>
          <a:xfrm>
            <a:off x="446000" y="716175"/>
            <a:ext cx="8251986" cy="4109876"/>
          </a:xfrm>
          <a:prstGeom prst="rect">
            <a:avLst/>
          </a:prstGeom>
          <a:noFill/>
          <a:ln>
            <a:noFill/>
          </a:ln>
        </p:spPr>
      </p:pic>
      <p:sp>
        <p:nvSpPr>
          <p:cNvPr id="152" name="Google Shape;152;p11"/>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Application Design</a:t>
            </a:r>
            <a:endParaRPr/>
          </a:p>
        </p:txBody>
      </p:sp>
      <p:cxnSp>
        <p:nvCxnSpPr>
          <p:cNvPr id="153" name="Google Shape;153;p11"/>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2"/>
          <p:cNvPicPr preferRelativeResize="0"/>
          <p:nvPr/>
        </p:nvPicPr>
        <p:blipFill>
          <a:blip r:embed="rId3">
            <a:alphaModFix/>
          </a:blip>
          <a:stretch>
            <a:fillRect/>
          </a:stretch>
        </p:blipFill>
        <p:spPr>
          <a:xfrm>
            <a:off x="5111325" y="25"/>
            <a:ext cx="4032675" cy="5065550"/>
          </a:xfrm>
          <a:prstGeom prst="rect">
            <a:avLst/>
          </a:prstGeom>
          <a:noFill/>
          <a:ln>
            <a:noFill/>
          </a:ln>
        </p:spPr>
      </p:pic>
      <p:sp>
        <p:nvSpPr>
          <p:cNvPr id="159" name="Google Shape;159;p12"/>
          <p:cNvSpPr/>
          <p:nvPr/>
        </p:nvSpPr>
        <p:spPr>
          <a:xfrm>
            <a:off x="-17200" y="-125"/>
            <a:ext cx="51285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0" name="Google Shape;160;p1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61" name="Google Shape;161;p12"/>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Front-End </a:t>
            </a:r>
            <a:r>
              <a:rPr lang="en"/>
              <a:t>Architecture</a:t>
            </a:r>
            <a:r>
              <a:rPr lang="en"/>
              <a:t> </a:t>
            </a:r>
            <a:endParaRPr/>
          </a:p>
        </p:txBody>
      </p:sp>
      <p:cxnSp>
        <p:nvCxnSpPr>
          <p:cNvPr id="162" name="Google Shape;162;p12"/>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
        <p:nvSpPr>
          <p:cNvPr id="163" name="Google Shape;163;p12"/>
          <p:cNvSpPr txBox="1"/>
          <p:nvPr/>
        </p:nvSpPr>
        <p:spPr>
          <a:xfrm>
            <a:off x="232400" y="1014800"/>
            <a:ext cx="4596900" cy="3584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solidFill>
                  <a:schemeClr val="accent6"/>
                </a:solidFill>
              </a:rPr>
              <a:t>Coding:</a:t>
            </a:r>
            <a:r>
              <a:rPr lang="en" sz="1800">
                <a:solidFill>
                  <a:schemeClr val="accent6"/>
                </a:solidFill>
              </a:rPr>
              <a:t>  HTML, CSS, and JavaScript</a:t>
            </a:r>
            <a:endParaRPr sz="1800">
              <a:solidFill>
                <a:schemeClr val="accent6"/>
              </a:solidFill>
            </a:endParaRPr>
          </a:p>
          <a:p>
            <a:pPr indent="0" lvl="0" marL="0" rtl="0" algn="l">
              <a:lnSpc>
                <a:spcPct val="115000"/>
              </a:lnSpc>
              <a:spcBef>
                <a:spcPts val="1200"/>
              </a:spcBef>
              <a:spcAft>
                <a:spcPts val="0"/>
              </a:spcAft>
              <a:buNone/>
            </a:pPr>
            <a:r>
              <a:rPr lang="en" sz="1800">
                <a:solidFill>
                  <a:schemeClr val="accent6"/>
                </a:solidFill>
              </a:rPr>
              <a:t>Hosting: Apache Web Server on AWS EC2</a:t>
            </a:r>
            <a:endParaRPr sz="1800">
              <a:solidFill>
                <a:schemeClr val="accent6"/>
              </a:solidFill>
            </a:endParaRPr>
          </a:p>
          <a:p>
            <a:pPr indent="0" lvl="0" marL="0" rtl="0" algn="l">
              <a:lnSpc>
                <a:spcPct val="115000"/>
              </a:lnSpc>
              <a:spcBef>
                <a:spcPts val="1200"/>
              </a:spcBef>
              <a:spcAft>
                <a:spcPts val="0"/>
              </a:spcAft>
              <a:buNone/>
            </a:pPr>
            <a:r>
              <a:rPr lang="en" sz="1800">
                <a:solidFill>
                  <a:schemeClr val="accent6"/>
                </a:solidFill>
              </a:rPr>
              <a:t>Security: HTTPS with CA signed certificate</a:t>
            </a:r>
            <a:endParaRPr sz="1800">
              <a:solidFill>
                <a:schemeClr val="accent6"/>
              </a:solidFill>
            </a:endParaRPr>
          </a:p>
          <a:p>
            <a:pPr indent="-342900" lvl="0" marL="457200" rtl="0" algn="l">
              <a:lnSpc>
                <a:spcPct val="115000"/>
              </a:lnSpc>
              <a:spcBef>
                <a:spcPts val="1200"/>
              </a:spcBef>
              <a:spcAft>
                <a:spcPts val="0"/>
              </a:spcAft>
              <a:buClr>
                <a:schemeClr val="accent6"/>
              </a:buClr>
              <a:buSzPts val="1800"/>
              <a:buChar char="●"/>
            </a:pPr>
            <a:r>
              <a:rPr lang="en" sz="1800">
                <a:solidFill>
                  <a:schemeClr val="accent6"/>
                </a:solidFill>
              </a:rPr>
              <a:t>Primary functionality for the application</a:t>
            </a:r>
            <a:endParaRPr sz="1800">
              <a:solidFill>
                <a:schemeClr val="accent6"/>
              </a:solidFill>
            </a:endParaRPr>
          </a:p>
          <a:p>
            <a:pPr indent="-342900" lvl="0" marL="457200" rtl="0" algn="l">
              <a:lnSpc>
                <a:spcPct val="115000"/>
              </a:lnSpc>
              <a:spcBef>
                <a:spcPts val="0"/>
              </a:spcBef>
              <a:spcAft>
                <a:spcPts val="0"/>
              </a:spcAft>
              <a:buClr>
                <a:schemeClr val="accent6"/>
              </a:buClr>
              <a:buSzPts val="1800"/>
              <a:buChar char="●"/>
            </a:pPr>
            <a:r>
              <a:rPr lang="en" sz="1800">
                <a:solidFill>
                  <a:schemeClr val="accent6"/>
                </a:solidFill>
              </a:rPr>
              <a:t>Generates heatmaps</a:t>
            </a:r>
            <a:endParaRPr sz="1800">
              <a:solidFill>
                <a:schemeClr val="accent6"/>
              </a:solidFill>
            </a:endParaRPr>
          </a:p>
          <a:p>
            <a:pPr indent="-342900" lvl="0" marL="457200" rtl="0" algn="l">
              <a:lnSpc>
                <a:spcPct val="115000"/>
              </a:lnSpc>
              <a:spcBef>
                <a:spcPts val="0"/>
              </a:spcBef>
              <a:spcAft>
                <a:spcPts val="0"/>
              </a:spcAft>
              <a:buClr>
                <a:schemeClr val="accent6"/>
              </a:buClr>
              <a:buSzPts val="1800"/>
              <a:buChar char="●"/>
            </a:pPr>
            <a:r>
              <a:rPr lang="en" sz="1800">
                <a:solidFill>
                  <a:schemeClr val="accent6"/>
                </a:solidFill>
              </a:rPr>
              <a:t>Red pins </a:t>
            </a:r>
            <a:endParaRPr sz="1800">
              <a:solidFill>
                <a:schemeClr val="accent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p:nvPr/>
        </p:nvSpPr>
        <p:spPr>
          <a:xfrm>
            <a:off x="3376175" y="-125"/>
            <a:ext cx="57678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1114425" rotWithShape="0" algn="bl" dir="14340000" dist="266700">
              <a:srgbClr val="000000">
                <a:alpha val="35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9" name="Google Shape;169;p13"/>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70" name="Google Shape;170;p13"/>
          <p:cNvSpPr txBox="1"/>
          <p:nvPr>
            <p:ph idx="4294967295" type="title"/>
          </p:nvPr>
        </p:nvSpPr>
        <p:spPr>
          <a:xfrm>
            <a:off x="3995250" y="0"/>
            <a:ext cx="474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a:t>
            </a:r>
            <a:r>
              <a:rPr lang="en"/>
              <a:t>Back-End Architecture</a:t>
            </a:r>
            <a:endParaRPr/>
          </a:p>
        </p:txBody>
      </p:sp>
      <p:cxnSp>
        <p:nvCxnSpPr>
          <p:cNvPr id="171" name="Google Shape;171;p13"/>
          <p:cNvCxnSpPr/>
          <p:nvPr/>
        </p:nvCxnSpPr>
        <p:spPr>
          <a:xfrm>
            <a:off x="4059375" y="500425"/>
            <a:ext cx="4596900" cy="0"/>
          </a:xfrm>
          <a:prstGeom prst="straightConnector1">
            <a:avLst/>
          </a:prstGeom>
          <a:noFill/>
          <a:ln cap="flat" cmpd="sng" w="9525">
            <a:solidFill>
              <a:schemeClr val="dk2"/>
            </a:solidFill>
            <a:prstDash val="solid"/>
            <a:round/>
            <a:headEnd len="med" w="med" type="none"/>
            <a:tailEnd len="med" w="med" type="none"/>
          </a:ln>
        </p:spPr>
      </p:cxnSp>
      <p:sp>
        <p:nvSpPr>
          <p:cNvPr id="172" name="Google Shape;172;p13"/>
          <p:cNvSpPr txBox="1"/>
          <p:nvPr/>
        </p:nvSpPr>
        <p:spPr>
          <a:xfrm>
            <a:off x="4067100" y="1014800"/>
            <a:ext cx="4596900" cy="3584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solidFill>
                  <a:schemeClr val="accent6"/>
                </a:solidFill>
              </a:rPr>
              <a:t>Coding:  Java</a:t>
            </a:r>
            <a:endParaRPr sz="1800">
              <a:solidFill>
                <a:schemeClr val="accent6"/>
              </a:solidFill>
            </a:endParaRPr>
          </a:p>
          <a:p>
            <a:pPr indent="0" lvl="0" marL="0" rtl="0" algn="l">
              <a:lnSpc>
                <a:spcPct val="115000"/>
              </a:lnSpc>
              <a:spcBef>
                <a:spcPts val="1200"/>
              </a:spcBef>
              <a:spcAft>
                <a:spcPts val="0"/>
              </a:spcAft>
              <a:buNone/>
            </a:pPr>
            <a:r>
              <a:rPr lang="en" sz="1800">
                <a:solidFill>
                  <a:schemeClr val="accent6"/>
                </a:solidFill>
              </a:rPr>
              <a:t>Framework: Spring Boot </a:t>
            </a:r>
            <a:endParaRPr sz="1800">
              <a:solidFill>
                <a:schemeClr val="accent6"/>
              </a:solidFill>
            </a:endParaRPr>
          </a:p>
          <a:p>
            <a:pPr indent="0" lvl="0" marL="0" rtl="0" algn="l">
              <a:lnSpc>
                <a:spcPct val="115000"/>
              </a:lnSpc>
              <a:spcBef>
                <a:spcPts val="1200"/>
              </a:spcBef>
              <a:spcAft>
                <a:spcPts val="0"/>
              </a:spcAft>
              <a:buNone/>
            </a:pPr>
            <a:r>
              <a:rPr lang="en" sz="1800">
                <a:solidFill>
                  <a:schemeClr val="accent6"/>
                </a:solidFill>
              </a:rPr>
              <a:t>Hosting: AWS EC2</a:t>
            </a:r>
            <a:endParaRPr sz="1800">
              <a:solidFill>
                <a:schemeClr val="accent6"/>
              </a:solidFill>
            </a:endParaRPr>
          </a:p>
          <a:p>
            <a:pPr indent="0" lvl="0" marL="0" rtl="0" algn="l">
              <a:lnSpc>
                <a:spcPct val="115000"/>
              </a:lnSpc>
              <a:spcBef>
                <a:spcPts val="1200"/>
              </a:spcBef>
              <a:spcAft>
                <a:spcPts val="0"/>
              </a:spcAft>
              <a:buNone/>
            </a:pPr>
            <a:r>
              <a:rPr lang="en" sz="1800">
                <a:solidFill>
                  <a:schemeClr val="accent6"/>
                </a:solidFill>
              </a:rPr>
              <a:t>Database: MySQL</a:t>
            </a:r>
            <a:endParaRPr sz="1800">
              <a:solidFill>
                <a:schemeClr val="accent6"/>
              </a:solidFill>
            </a:endParaRPr>
          </a:p>
          <a:p>
            <a:pPr indent="-342900" lvl="0" marL="457200" rtl="0" algn="l">
              <a:lnSpc>
                <a:spcPct val="115000"/>
              </a:lnSpc>
              <a:spcBef>
                <a:spcPts val="1200"/>
              </a:spcBef>
              <a:spcAft>
                <a:spcPts val="0"/>
              </a:spcAft>
              <a:buClr>
                <a:schemeClr val="accent6"/>
              </a:buClr>
              <a:buSzPts val="1800"/>
              <a:buChar char="●"/>
            </a:pPr>
            <a:r>
              <a:rPr lang="en" sz="1800">
                <a:solidFill>
                  <a:schemeClr val="accent6"/>
                </a:solidFill>
              </a:rPr>
              <a:t>Significantly</a:t>
            </a:r>
            <a:r>
              <a:rPr lang="en" sz="1800">
                <a:solidFill>
                  <a:schemeClr val="accent6"/>
                </a:solidFill>
              </a:rPr>
              <a:t> improves performance</a:t>
            </a:r>
            <a:endParaRPr sz="1800">
              <a:solidFill>
                <a:schemeClr val="accent6"/>
              </a:solidFill>
            </a:endParaRPr>
          </a:p>
          <a:p>
            <a:pPr indent="-342900" lvl="0" marL="457200" rtl="0" algn="l">
              <a:lnSpc>
                <a:spcPct val="115000"/>
              </a:lnSpc>
              <a:spcBef>
                <a:spcPts val="0"/>
              </a:spcBef>
              <a:spcAft>
                <a:spcPts val="0"/>
              </a:spcAft>
              <a:buClr>
                <a:schemeClr val="accent6"/>
              </a:buClr>
              <a:buSzPts val="1800"/>
              <a:buChar char="●"/>
            </a:pPr>
            <a:r>
              <a:rPr lang="en" sz="1800">
                <a:solidFill>
                  <a:schemeClr val="accent6"/>
                </a:solidFill>
              </a:rPr>
              <a:t>Account creation</a:t>
            </a:r>
            <a:endParaRPr sz="1800">
              <a:solidFill>
                <a:schemeClr val="accent6"/>
              </a:solidFill>
            </a:endParaRPr>
          </a:p>
          <a:p>
            <a:pPr indent="-342900" lvl="0" marL="457200" rtl="0" algn="l">
              <a:lnSpc>
                <a:spcPct val="115000"/>
              </a:lnSpc>
              <a:spcBef>
                <a:spcPts val="0"/>
              </a:spcBef>
              <a:spcAft>
                <a:spcPts val="0"/>
              </a:spcAft>
              <a:buClr>
                <a:schemeClr val="accent6"/>
              </a:buClr>
              <a:buSzPts val="1800"/>
              <a:buChar char="●"/>
            </a:pPr>
            <a:r>
              <a:rPr lang="en" sz="1800">
                <a:solidFill>
                  <a:schemeClr val="accent6"/>
                </a:solidFill>
              </a:rPr>
              <a:t>Heat-map storage</a:t>
            </a:r>
            <a:endParaRPr sz="1800">
              <a:solidFill>
                <a:schemeClr val="accent6"/>
              </a:solidFill>
            </a:endParaRPr>
          </a:p>
          <a:p>
            <a:pPr indent="-342900" lvl="0" marL="457200" rtl="0" algn="l">
              <a:lnSpc>
                <a:spcPct val="115000"/>
              </a:lnSpc>
              <a:spcBef>
                <a:spcPts val="0"/>
              </a:spcBef>
              <a:spcAft>
                <a:spcPts val="0"/>
              </a:spcAft>
              <a:buClr>
                <a:schemeClr val="accent6"/>
              </a:buClr>
              <a:buSzPts val="1800"/>
              <a:buChar char="●"/>
            </a:pPr>
            <a:r>
              <a:rPr lang="en" sz="1800">
                <a:solidFill>
                  <a:schemeClr val="accent6"/>
                </a:solidFill>
              </a:rPr>
              <a:t>Mail service</a:t>
            </a:r>
            <a:endParaRPr sz="1800">
              <a:solidFill>
                <a:schemeClr val="accent6"/>
              </a:solidFill>
            </a:endParaRPr>
          </a:p>
        </p:txBody>
      </p:sp>
      <p:pic>
        <p:nvPicPr>
          <p:cNvPr id="173" name="Google Shape;173;p13"/>
          <p:cNvPicPr preferRelativeResize="0"/>
          <p:nvPr/>
        </p:nvPicPr>
        <p:blipFill>
          <a:blip r:embed="rId3">
            <a:alphaModFix/>
          </a:blip>
          <a:stretch>
            <a:fillRect/>
          </a:stretch>
        </p:blipFill>
        <p:spPr>
          <a:xfrm>
            <a:off x="0" y="-125"/>
            <a:ext cx="3376163" cy="5084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79" name="Google Shape;179;p14" title="SDDEC23 11 Demo">
            <a:hlinkClick r:id="rId3"/>
          </p:cNvPr>
          <p:cNvPicPr preferRelativeResize="0"/>
          <p:nvPr/>
        </p:nvPicPr>
        <p:blipFill>
          <a:blip r:embed="rId4">
            <a:alphaModFix/>
          </a:blip>
          <a:stretch>
            <a:fillRect/>
          </a:stretch>
        </p:blipFill>
        <p:spPr>
          <a:xfrm>
            <a:off x="44613" y="25100"/>
            <a:ext cx="9054775" cy="509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5"/>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5" name="Google Shape;185;p15"/>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pSp>
        <p:nvGrpSpPr>
          <p:cNvPr id="186" name="Google Shape;186;p15"/>
          <p:cNvGrpSpPr/>
          <p:nvPr/>
        </p:nvGrpSpPr>
        <p:grpSpPr>
          <a:xfrm>
            <a:off x="315622" y="1517146"/>
            <a:ext cx="365708" cy="364887"/>
            <a:chOff x="7959947" y="3458333"/>
            <a:chExt cx="365708" cy="364887"/>
          </a:xfrm>
        </p:grpSpPr>
        <p:sp>
          <p:nvSpPr>
            <p:cNvPr id="187" name="Google Shape;187;p15"/>
            <p:cNvSpPr/>
            <p:nvPr/>
          </p:nvSpPr>
          <p:spPr>
            <a:xfrm>
              <a:off x="8086170" y="3490103"/>
              <a:ext cx="45654" cy="52972"/>
            </a:xfrm>
            <a:custGeom>
              <a:rect b="b" l="l" r="r" t="t"/>
              <a:pathLst>
                <a:path extrusionOk="0" h="1549" w="1335">
                  <a:moveTo>
                    <a:pt x="1335" y="0"/>
                  </a:moveTo>
                  <a:cubicBezTo>
                    <a:pt x="787" y="429"/>
                    <a:pt x="334" y="953"/>
                    <a:pt x="1" y="1548"/>
                  </a:cubicBezTo>
                  <a:lnTo>
                    <a:pt x="1335" y="1548"/>
                  </a:lnTo>
                  <a:lnTo>
                    <a:pt x="13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88" name="Google Shape;188;p15"/>
            <p:cNvSpPr/>
            <p:nvPr/>
          </p:nvSpPr>
          <p:spPr>
            <a:xfrm>
              <a:off x="8060933" y="3650523"/>
              <a:ext cx="70891" cy="66822"/>
            </a:xfrm>
            <a:custGeom>
              <a:rect b="b" l="l" r="r" t="t"/>
              <a:pathLst>
                <a:path extrusionOk="0" h="1954" w="2073">
                  <a:moveTo>
                    <a:pt x="1" y="1"/>
                  </a:moveTo>
                  <a:cubicBezTo>
                    <a:pt x="24" y="668"/>
                    <a:pt x="191" y="1334"/>
                    <a:pt x="429" y="1954"/>
                  </a:cubicBezTo>
                  <a:lnTo>
                    <a:pt x="2073" y="1954"/>
                  </a:lnTo>
                  <a:lnTo>
                    <a:pt x="207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89" name="Google Shape;189;p15"/>
            <p:cNvSpPr/>
            <p:nvPr/>
          </p:nvSpPr>
          <p:spPr>
            <a:xfrm>
              <a:off x="8086170" y="3738479"/>
              <a:ext cx="45654" cy="53793"/>
            </a:xfrm>
            <a:custGeom>
              <a:rect b="b" l="l" r="r" t="t"/>
              <a:pathLst>
                <a:path extrusionOk="0" h="1573" w="1335">
                  <a:moveTo>
                    <a:pt x="1" y="1"/>
                  </a:moveTo>
                  <a:cubicBezTo>
                    <a:pt x="334" y="596"/>
                    <a:pt x="787" y="1120"/>
                    <a:pt x="1335" y="1573"/>
                  </a:cubicBezTo>
                  <a:lnTo>
                    <a:pt x="13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90" name="Google Shape;190;p15"/>
            <p:cNvSpPr/>
            <p:nvPr/>
          </p:nvSpPr>
          <p:spPr>
            <a:xfrm>
              <a:off x="8232775" y="3565029"/>
              <a:ext cx="92880" cy="63539"/>
            </a:xfrm>
            <a:custGeom>
              <a:rect b="b" l="l" r="r" t="t"/>
              <a:pathLst>
                <a:path extrusionOk="0" h="1858" w="2716">
                  <a:moveTo>
                    <a:pt x="1" y="0"/>
                  </a:moveTo>
                  <a:cubicBezTo>
                    <a:pt x="215" y="596"/>
                    <a:pt x="334" y="1215"/>
                    <a:pt x="382" y="1858"/>
                  </a:cubicBezTo>
                  <a:lnTo>
                    <a:pt x="2715" y="1858"/>
                  </a:lnTo>
                  <a:cubicBezTo>
                    <a:pt x="2668" y="1215"/>
                    <a:pt x="2501" y="572"/>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91" name="Google Shape;191;p15"/>
            <p:cNvSpPr/>
            <p:nvPr/>
          </p:nvSpPr>
          <p:spPr>
            <a:xfrm>
              <a:off x="8153779" y="3490103"/>
              <a:ext cx="45654" cy="52972"/>
            </a:xfrm>
            <a:custGeom>
              <a:rect b="b" l="l" r="r" t="t"/>
              <a:pathLst>
                <a:path extrusionOk="0" h="1549" w="1335">
                  <a:moveTo>
                    <a:pt x="1" y="0"/>
                  </a:moveTo>
                  <a:lnTo>
                    <a:pt x="1" y="1548"/>
                  </a:lnTo>
                  <a:lnTo>
                    <a:pt x="1334" y="1548"/>
                  </a:lnTo>
                  <a:cubicBezTo>
                    <a:pt x="977" y="953"/>
                    <a:pt x="524" y="429"/>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92" name="Google Shape;192;p15"/>
            <p:cNvSpPr/>
            <p:nvPr/>
          </p:nvSpPr>
          <p:spPr>
            <a:xfrm>
              <a:off x="8060933" y="3565029"/>
              <a:ext cx="71712" cy="63539"/>
            </a:xfrm>
            <a:custGeom>
              <a:rect b="b" l="l" r="r" t="t"/>
              <a:pathLst>
                <a:path extrusionOk="0" h="1858" w="2097">
                  <a:moveTo>
                    <a:pt x="429" y="0"/>
                  </a:moveTo>
                  <a:cubicBezTo>
                    <a:pt x="191" y="596"/>
                    <a:pt x="24" y="1215"/>
                    <a:pt x="1" y="1858"/>
                  </a:cubicBezTo>
                  <a:lnTo>
                    <a:pt x="2096" y="1858"/>
                  </a:lnTo>
                  <a:lnTo>
                    <a:pt x="20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93" name="Google Shape;193;p15"/>
            <p:cNvSpPr/>
            <p:nvPr/>
          </p:nvSpPr>
          <p:spPr>
            <a:xfrm>
              <a:off x="8232775" y="3650523"/>
              <a:ext cx="92060" cy="66822"/>
            </a:xfrm>
            <a:custGeom>
              <a:rect b="b" l="l" r="r" t="t"/>
              <a:pathLst>
                <a:path extrusionOk="0" h="1954" w="2692">
                  <a:moveTo>
                    <a:pt x="382" y="1"/>
                  </a:moveTo>
                  <a:cubicBezTo>
                    <a:pt x="334" y="668"/>
                    <a:pt x="215" y="1311"/>
                    <a:pt x="1" y="1954"/>
                  </a:cubicBezTo>
                  <a:lnTo>
                    <a:pt x="2239" y="1954"/>
                  </a:lnTo>
                  <a:cubicBezTo>
                    <a:pt x="2501" y="1334"/>
                    <a:pt x="2668" y="668"/>
                    <a:pt x="26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94" name="Google Shape;194;p15"/>
            <p:cNvSpPr/>
            <p:nvPr/>
          </p:nvSpPr>
          <p:spPr>
            <a:xfrm>
              <a:off x="8153779" y="3458333"/>
              <a:ext cx="144177" cy="84741"/>
            </a:xfrm>
            <a:custGeom>
              <a:rect b="b" l="l" r="r" t="t"/>
              <a:pathLst>
                <a:path extrusionOk="0" h="2478" w="4216">
                  <a:moveTo>
                    <a:pt x="1" y="1"/>
                  </a:moveTo>
                  <a:lnTo>
                    <a:pt x="1" y="120"/>
                  </a:lnTo>
                  <a:cubicBezTo>
                    <a:pt x="858" y="739"/>
                    <a:pt x="1548" y="1525"/>
                    <a:pt x="2025" y="2477"/>
                  </a:cubicBezTo>
                  <a:lnTo>
                    <a:pt x="4216" y="2477"/>
                  </a:lnTo>
                  <a:cubicBezTo>
                    <a:pt x="3287" y="1001"/>
                    <a:pt x="1715" y="96"/>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95" name="Google Shape;195;p15"/>
            <p:cNvSpPr/>
            <p:nvPr/>
          </p:nvSpPr>
          <p:spPr>
            <a:xfrm>
              <a:off x="7986827" y="3458333"/>
              <a:ext cx="144997" cy="84741"/>
            </a:xfrm>
            <a:custGeom>
              <a:rect b="b" l="l" r="r" t="t"/>
              <a:pathLst>
                <a:path extrusionOk="0" h="2478" w="4240">
                  <a:moveTo>
                    <a:pt x="4240" y="1"/>
                  </a:moveTo>
                  <a:cubicBezTo>
                    <a:pt x="2501" y="96"/>
                    <a:pt x="929" y="1001"/>
                    <a:pt x="1" y="2477"/>
                  </a:cubicBezTo>
                  <a:lnTo>
                    <a:pt x="2191" y="2477"/>
                  </a:lnTo>
                  <a:cubicBezTo>
                    <a:pt x="2668" y="1549"/>
                    <a:pt x="3382" y="739"/>
                    <a:pt x="4240" y="144"/>
                  </a:cubicBezTo>
                  <a:lnTo>
                    <a:pt x="42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96" name="Google Shape;196;p15"/>
            <p:cNvSpPr/>
            <p:nvPr/>
          </p:nvSpPr>
          <p:spPr>
            <a:xfrm>
              <a:off x="7986827" y="3738479"/>
              <a:ext cx="144997" cy="84741"/>
            </a:xfrm>
            <a:custGeom>
              <a:rect b="b" l="l" r="r" t="t"/>
              <a:pathLst>
                <a:path extrusionOk="0" h="2478" w="4240">
                  <a:moveTo>
                    <a:pt x="1" y="1"/>
                  </a:moveTo>
                  <a:cubicBezTo>
                    <a:pt x="929" y="1477"/>
                    <a:pt x="2501" y="2382"/>
                    <a:pt x="4240" y="2478"/>
                  </a:cubicBezTo>
                  <a:lnTo>
                    <a:pt x="4240" y="2335"/>
                  </a:lnTo>
                  <a:cubicBezTo>
                    <a:pt x="3382" y="1739"/>
                    <a:pt x="2668" y="953"/>
                    <a:pt x="21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97" name="Google Shape;197;p15"/>
            <p:cNvSpPr/>
            <p:nvPr/>
          </p:nvSpPr>
          <p:spPr>
            <a:xfrm>
              <a:off x="7959947" y="3565029"/>
              <a:ext cx="92880" cy="63539"/>
            </a:xfrm>
            <a:custGeom>
              <a:rect b="b" l="l" r="r" t="t"/>
              <a:pathLst>
                <a:path extrusionOk="0" h="1858" w="2716">
                  <a:moveTo>
                    <a:pt x="453" y="0"/>
                  </a:moveTo>
                  <a:cubicBezTo>
                    <a:pt x="191" y="572"/>
                    <a:pt x="48" y="1215"/>
                    <a:pt x="1" y="1858"/>
                  </a:cubicBezTo>
                  <a:lnTo>
                    <a:pt x="2334" y="1858"/>
                  </a:lnTo>
                  <a:cubicBezTo>
                    <a:pt x="2358" y="1215"/>
                    <a:pt x="2477" y="596"/>
                    <a:pt x="27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98" name="Google Shape;198;p15"/>
            <p:cNvSpPr/>
            <p:nvPr/>
          </p:nvSpPr>
          <p:spPr>
            <a:xfrm>
              <a:off x="8153779" y="3738479"/>
              <a:ext cx="144177" cy="84741"/>
            </a:xfrm>
            <a:custGeom>
              <a:rect b="b" l="l" r="r" t="t"/>
              <a:pathLst>
                <a:path extrusionOk="0" h="2478" w="4216">
                  <a:moveTo>
                    <a:pt x="2025" y="1"/>
                  </a:moveTo>
                  <a:cubicBezTo>
                    <a:pt x="1548" y="953"/>
                    <a:pt x="858" y="1739"/>
                    <a:pt x="1" y="2335"/>
                  </a:cubicBezTo>
                  <a:lnTo>
                    <a:pt x="1" y="2478"/>
                  </a:lnTo>
                  <a:cubicBezTo>
                    <a:pt x="1715" y="2382"/>
                    <a:pt x="3287" y="1453"/>
                    <a:pt x="42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99" name="Google Shape;199;p15"/>
            <p:cNvSpPr/>
            <p:nvPr/>
          </p:nvSpPr>
          <p:spPr>
            <a:xfrm>
              <a:off x="7959947" y="3650523"/>
              <a:ext cx="92880" cy="66822"/>
            </a:xfrm>
            <a:custGeom>
              <a:rect b="b" l="l" r="r" t="t"/>
              <a:pathLst>
                <a:path extrusionOk="0" h="1954" w="2716">
                  <a:moveTo>
                    <a:pt x="1" y="1"/>
                  </a:moveTo>
                  <a:cubicBezTo>
                    <a:pt x="48" y="668"/>
                    <a:pt x="191" y="1334"/>
                    <a:pt x="453" y="1954"/>
                  </a:cubicBezTo>
                  <a:lnTo>
                    <a:pt x="2716" y="1954"/>
                  </a:lnTo>
                  <a:cubicBezTo>
                    <a:pt x="2477" y="1311"/>
                    <a:pt x="2358" y="668"/>
                    <a:pt x="23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00" name="Google Shape;200;p15"/>
            <p:cNvSpPr/>
            <p:nvPr/>
          </p:nvSpPr>
          <p:spPr>
            <a:xfrm>
              <a:off x="8153779" y="3650523"/>
              <a:ext cx="70891" cy="66822"/>
            </a:xfrm>
            <a:custGeom>
              <a:rect b="b" l="l" r="r" t="t"/>
              <a:pathLst>
                <a:path extrusionOk="0" h="1954" w="2073">
                  <a:moveTo>
                    <a:pt x="1" y="1"/>
                  </a:moveTo>
                  <a:lnTo>
                    <a:pt x="1" y="1954"/>
                  </a:lnTo>
                  <a:lnTo>
                    <a:pt x="1620" y="1954"/>
                  </a:lnTo>
                  <a:cubicBezTo>
                    <a:pt x="1882" y="1334"/>
                    <a:pt x="2025" y="668"/>
                    <a:pt x="2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01" name="Google Shape;201;p15"/>
            <p:cNvSpPr/>
            <p:nvPr/>
          </p:nvSpPr>
          <p:spPr>
            <a:xfrm>
              <a:off x="8153779" y="3565029"/>
              <a:ext cx="70891" cy="63539"/>
            </a:xfrm>
            <a:custGeom>
              <a:rect b="b" l="l" r="r" t="t"/>
              <a:pathLst>
                <a:path extrusionOk="0" h="1858" w="2073">
                  <a:moveTo>
                    <a:pt x="1" y="0"/>
                  </a:moveTo>
                  <a:lnTo>
                    <a:pt x="1" y="1858"/>
                  </a:lnTo>
                  <a:lnTo>
                    <a:pt x="2072" y="1858"/>
                  </a:lnTo>
                  <a:cubicBezTo>
                    <a:pt x="2049" y="1215"/>
                    <a:pt x="1906" y="596"/>
                    <a:pt x="16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02" name="Google Shape;202;p15"/>
            <p:cNvSpPr/>
            <p:nvPr/>
          </p:nvSpPr>
          <p:spPr>
            <a:xfrm>
              <a:off x="8153779" y="3738479"/>
              <a:ext cx="45654" cy="53793"/>
            </a:xfrm>
            <a:custGeom>
              <a:rect b="b" l="l" r="r" t="t"/>
              <a:pathLst>
                <a:path extrusionOk="0" h="1573" w="1335">
                  <a:moveTo>
                    <a:pt x="1" y="1"/>
                  </a:moveTo>
                  <a:lnTo>
                    <a:pt x="1" y="1573"/>
                  </a:lnTo>
                  <a:cubicBezTo>
                    <a:pt x="524" y="1120"/>
                    <a:pt x="977" y="596"/>
                    <a:pt x="13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grpSp>
      <p:grpSp>
        <p:nvGrpSpPr>
          <p:cNvPr id="203" name="Google Shape;203;p15"/>
          <p:cNvGrpSpPr/>
          <p:nvPr/>
        </p:nvGrpSpPr>
        <p:grpSpPr>
          <a:xfrm>
            <a:off x="302481" y="2474156"/>
            <a:ext cx="391983" cy="364878"/>
            <a:chOff x="5556248" y="3457604"/>
            <a:chExt cx="391983" cy="366270"/>
          </a:xfrm>
        </p:grpSpPr>
        <p:sp>
          <p:nvSpPr>
            <p:cNvPr id="204" name="Google Shape;204;p15"/>
            <p:cNvSpPr/>
            <p:nvPr/>
          </p:nvSpPr>
          <p:spPr>
            <a:xfrm>
              <a:off x="5718560" y="3679719"/>
              <a:ext cx="93687" cy="144156"/>
            </a:xfrm>
            <a:custGeom>
              <a:rect b="b" l="l" r="r" t="t"/>
              <a:pathLst>
                <a:path extrusionOk="0" h="4216" w="2740">
                  <a:moveTo>
                    <a:pt x="2097" y="1262"/>
                  </a:moveTo>
                  <a:lnTo>
                    <a:pt x="2097" y="1882"/>
                  </a:lnTo>
                  <a:lnTo>
                    <a:pt x="644" y="1882"/>
                  </a:lnTo>
                  <a:lnTo>
                    <a:pt x="644" y="1262"/>
                  </a:lnTo>
                  <a:close/>
                  <a:moveTo>
                    <a:pt x="2097" y="2501"/>
                  </a:moveTo>
                  <a:lnTo>
                    <a:pt x="2097" y="3144"/>
                  </a:lnTo>
                  <a:lnTo>
                    <a:pt x="644" y="3144"/>
                  </a:lnTo>
                  <a:lnTo>
                    <a:pt x="644" y="2501"/>
                  </a:lnTo>
                  <a:close/>
                  <a:moveTo>
                    <a:pt x="1" y="0"/>
                  </a:moveTo>
                  <a:lnTo>
                    <a:pt x="1" y="3930"/>
                  </a:lnTo>
                  <a:cubicBezTo>
                    <a:pt x="25" y="4120"/>
                    <a:pt x="174" y="4215"/>
                    <a:pt x="322" y="4215"/>
                  </a:cubicBezTo>
                  <a:cubicBezTo>
                    <a:pt x="471" y="4215"/>
                    <a:pt x="620" y="4120"/>
                    <a:pt x="644" y="3930"/>
                  </a:cubicBezTo>
                  <a:lnTo>
                    <a:pt x="644" y="3787"/>
                  </a:lnTo>
                  <a:lnTo>
                    <a:pt x="2097" y="3787"/>
                  </a:lnTo>
                  <a:lnTo>
                    <a:pt x="2097" y="3930"/>
                  </a:lnTo>
                  <a:cubicBezTo>
                    <a:pt x="2120" y="4120"/>
                    <a:pt x="2269" y="4215"/>
                    <a:pt x="2418" y="4215"/>
                  </a:cubicBezTo>
                  <a:cubicBezTo>
                    <a:pt x="2567" y="4215"/>
                    <a:pt x="2716" y="4120"/>
                    <a:pt x="2740" y="3930"/>
                  </a:cubicBezTo>
                  <a:lnTo>
                    <a:pt x="2740" y="0"/>
                  </a:lnTo>
                  <a:lnTo>
                    <a:pt x="2097" y="0"/>
                  </a:lnTo>
                  <a:lnTo>
                    <a:pt x="2097" y="619"/>
                  </a:lnTo>
                  <a:lnTo>
                    <a:pt x="644" y="619"/>
                  </a:lnTo>
                  <a:lnTo>
                    <a:pt x="64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5740545" y="3658554"/>
              <a:ext cx="49716" cy="21199"/>
            </a:xfrm>
            <a:custGeom>
              <a:rect b="b" l="l" r="r" t="t"/>
              <a:pathLst>
                <a:path extrusionOk="0" h="620" w="1454">
                  <a:moveTo>
                    <a:pt x="1" y="0"/>
                  </a:moveTo>
                  <a:lnTo>
                    <a:pt x="1" y="619"/>
                  </a:lnTo>
                  <a:lnTo>
                    <a:pt x="1454" y="619"/>
                  </a:lnTo>
                  <a:lnTo>
                    <a:pt x="14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5556248" y="3457604"/>
              <a:ext cx="391983" cy="222969"/>
            </a:xfrm>
            <a:custGeom>
              <a:rect b="b" l="l" r="r" t="t"/>
              <a:pathLst>
                <a:path extrusionOk="0" h="6521" w="11464">
                  <a:moveTo>
                    <a:pt x="6337" y="0"/>
                  </a:moveTo>
                  <a:cubicBezTo>
                    <a:pt x="5552" y="0"/>
                    <a:pt x="4784" y="467"/>
                    <a:pt x="4462" y="1281"/>
                  </a:cubicBezTo>
                  <a:lnTo>
                    <a:pt x="4224" y="1281"/>
                  </a:lnTo>
                  <a:cubicBezTo>
                    <a:pt x="3390" y="1281"/>
                    <a:pt x="2652" y="1805"/>
                    <a:pt x="2366" y="2567"/>
                  </a:cubicBezTo>
                  <a:cubicBezTo>
                    <a:pt x="1" y="3040"/>
                    <a:pt x="361" y="6520"/>
                    <a:pt x="2747" y="6520"/>
                  </a:cubicBezTo>
                  <a:cubicBezTo>
                    <a:pt x="2763" y="6520"/>
                    <a:pt x="2779" y="6520"/>
                    <a:pt x="2795" y="6520"/>
                  </a:cubicBezTo>
                  <a:lnTo>
                    <a:pt x="4748" y="6520"/>
                  </a:lnTo>
                  <a:lnTo>
                    <a:pt x="4748" y="4424"/>
                  </a:lnTo>
                  <a:cubicBezTo>
                    <a:pt x="4724" y="4198"/>
                    <a:pt x="4897" y="4085"/>
                    <a:pt x="5069" y="4085"/>
                  </a:cubicBezTo>
                  <a:cubicBezTo>
                    <a:pt x="5242" y="4085"/>
                    <a:pt x="5415" y="4198"/>
                    <a:pt x="5391" y="4424"/>
                  </a:cubicBezTo>
                  <a:lnTo>
                    <a:pt x="5391" y="5258"/>
                  </a:lnTo>
                  <a:lnTo>
                    <a:pt x="6844" y="5258"/>
                  </a:lnTo>
                  <a:lnTo>
                    <a:pt x="6844" y="4424"/>
                  </a:lnTo>
                  <a:cubicBezTo>
                    <a:pt x="6820" y="4198"/>
                    <a:pt x="6992" y="4085"/>
                    <a:pt x="7165" y="4085"/>
                  </a:cubicBezTo>
                  <a:cubicBezTo>
                    <a:pt x="7338" y="4085"/>
                    <a:pt x="7510" y="4198"/>
                    <a:pt x="7487" y="4424"/>
                  </a:cubicBezTo>
                  <a:lnTo>
                    <a:pt x="7487" y="6520"/>
                  </a:lnTo>
                  <a:lnTo>
                    <a:pt x="9439" y="6520"/>
                  </a:lnTo>
                  <a:cubicBezTo>
                    <a:pt x="10535" y="6520"/>
                    <a:pt x="11440" y="5615"/>
                    <a:pt x="11464" y="4520"/>
                  </a:cubicBezTo>
                  <a:cubicBezTo>
                    <a:pt x="11464" y="4043"/>
                    <a:pt x="11273" y="3567"/>
                    <a:pt x="10963" y="3210"/>
                  </a:cubicBezTo>
                  <a:cubicBezTo>
                    <a:pt x="11011" y="3019"/>
                    <a:pt x="11035" y="2829"/>
                    <a:pt x="11035" y="2614"/>
                  </a:cubicBezTo>
                  <a:cubicBezTo>
                    <a:pt x="11035" y="1228"/>
                    <a:pt x="9885" y="210"/>
                    <a:pt x="8618" y="210"/>
                  </a:cubicBezTo>
                  <a:cubicBezTo>
                    <a:pt x="8274" y="210"/>
                    <a:pt x="7922" y="285"/>
                    <a:pt x="7582" y="447"/>
                  </a:cubicBezTo>
                  <a:cubicBezTo>
                    <a:pt x="7209" y="142"/>
                    <a:pt x="6770" y="0"/>
                    <a:pt x="633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5"/>
          <p:cNvGrpSpPr/>
          <p:nvPr/>
        </p:nvGrpSpPr>
        <p:grpSpPr>
          <a:xfrm>
            <a:off x="314962" y="3431145"/>
            <a:ext cx="367038" cy="364882"/>
            <a:chOff x="6372050" y="4688997"/>
            <a:chExt cx="367038" cy="250399"/>
          </a:xfrm>
        </p:grpSpPr>
        <p:sp>
          <p:nvSpPr>
            <p:cNvPr id="208" name="Google Shape;208;p15"/>
            <p:cNvSpPr/>
            <p:nvPr/>
          </p:nvSpPr>
          <p:spPr>
            <a:xfrm>
              <a:off x="6372050" y="4895323"/>
              <a:ext cx="367038" cy="44073"/>
            </a:xfrm>
            <a:custGeom>
              <a:rect b="b" l="l" r="r" t="t"/>
              <a:pathLst>
                <a:path extrusionOk="0" h="1287" w="10718">
                  <a:moveTo>
                    <a:pt x="1" y="1"/>
                  </a:moveTo>
                  <a:lnTo>
                    <a:pt x="1" y="215"/>
                  </a:lnTo>
                  <a:cubicBezTo>
                    <a:pt x="1" y="810"/>
                    <a:pt x="501" y="1287"/>
                    <a:pt x="1096" y="1287"/>
                  </a:cubicBezTo>
                  <a:lnTo>
                    <a:pt x="9646" y="1287"/>
                  </a:lnTo>
                  <a:cubicBezTo>
                    <a:pt x="10241" y="1287"/>
                    <a:pt x="10717" y="810"/>
                    <a:pt x="10717" y="215"/>
                  </a:cubicBezTo>
                  <a:lnTo>
                    <a:pt x="1071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6372050" y="4688997"/>
              <a:ext cx="367038" cy="185163"/>
            </a:xfrm>
            <a:custGeom>
              <a:rect b="b" l="l" r="r" t="t"/>
              <a:pathLst>
                <a:path extrusionOk="0" h="5407" w="10718">
                  <a:moveTo>
                    <a:pt x="9120" y="1143"/>
                  </a:moveTo>
                  <a:cubicBezTo>
                    <a:pt x="9536" y="1143"/>
                    <a:pt x="9543" y="1789"/>
                    <a:pt x="9141" y="1789"/>
                  </a:cubicBezTo>
                  <a:cubicBezTo>
                    <a:pt x="9127" y="1789"/>
                    <a:pt x="9113" y="1788"/>
                    <a:pt x="9098" y="1787"/>
                  </a:cubicBezTo>
                  <a:lnTo>
                    <a:pt x="6217" y="1787"/>
                  </a:lnTo>
                  <a:cubicBezTo>
                    <a:pt x="5836" y="1739"/>
                    <a:pt x="5836" y="1191"/>
                    <a:pt x="6217" y="1144"/>
                  </a:cubicBezTo>
                  <a:lnTo>
                    <a:pt x="9098" y="1144"/>
                  </a:lnTo>
                  <a:cubicBezTo>
                    <a:pt x="9106" y="1143"/>
                    <a:pt x="9113" y="1143"/>
                    <a:pt x="9120" y="1143"/>
                  </a:cubicBezTo>
                  <a:close/>
                  <a:moveTo>
                    <a:pt x="3359" y="1144"/>
                  </a:moveTo>
                  <a:cubicBezTo>
                    <a:pt x="3526" y="1144"/>
                    <a:pt x="3668" y="1287"/>
                    <a:pt x="3668" y="1477"/>
                  </a:cubicBezTo>
                  <a:lnTo>
                    <a:pt x="3645" y="2501"/>
                  </a:lnTo>
                  <a:cubicBezTo>
                    <a:pt x="3645" y="2692"/>
                    <a:pt x="3502" y="2835"/>
                    <a:pt x="3335" y="2835"/>
                  </a:cubicBezTo>
                  <a:lnTo>
                    <a:pt x="1644" y="2835"/>
                  </a:lnTo>
                  <a:cubicBezTo>
                    <a:pt x="1477" y="2835"/>
                    <a:pt x="1335" y="2692"/>
                    <a:pt x="1358" y="2501"/>
                  </a:cubicBezTo>
                  <a:lnTo>
                    <a:pt x="1358" y="1477"/>
                  </a:lnTo>
                  <a:cubicBezTo>
                    <a:pt x="1335" y="1311"/>
                    <a:pt x="1477" y="1168"/>
                    <a:pt x="1644" y="1144"/>
                  </a:cubicBezTo>
                  <a:close/>
                  <a:moveTo>
                    <a:pt x="1644" y="3621"/>
                  </a:moveTo>
                  <a:cubicBezTo>
                    <a:pt x="1793" y="3621"/>
                    <a:pt x="1942" y="3716"/>
                    <a:pt x="1954" y="3906"/>
                  </a:cubicBezTo>
                  <a:lnTo>
                    <a:pt x="1954" y="4430"/>
                  </a:lnTo>
                  <a:cubicBezTo>
                    <a:pt x="1942" y="4621"/>
                    <a:pt x="1793" y="4716"/>
                    <a:pt x="1644" y="4716"/>
                  </a:cubicBezTo>
                  <a:cubicBezTo>
                    <a:pt x="1495" y="4716"/>
                    <a:pt x="1346" y="4621"/>
                    <a:pt x="1335" y="4430"/>
                  </a:cubicBezTo>
                  <a:lnTo>
                    <a:pt x="1335" y="3906"/>
                  </a:lnTo>
                  <a:cubicBezTo>
                    <a:pt x="1346" y="3716"/>
                    <a:pt x="1495" y="3621"/>
                    <a:pt x="1644" y="3621"/>
                  </a:cubicBezTo>
                  <a:close/>
                  <a:moveTo>
                    <a:pt x="2490" y="3621"/>
                  </a:moveTo>
                  <a:cubicBezTo>
                    <a:pt x="2638" y="3621"/>
                    <a:pt x="2787" y="3716"/>
                    <a:pt x="2811" y="3906"/>
                  </a:cubicBezTo>
                  <a:lnTo>
                    <a:pt x="2811" y="4430"/>
                  </a:lnTo>
                  <a:cubicBezTo>
                    <a:pt x="2787" y="4621"/>
                    <a:pt x="2638" y="4716"/>
                    <a:pt x="2490" y="4716"/>
                  </a:cubicBezTo>
                  <a:cubicBezTo>
                    <a:pt x="2341" y="4716"/>
                    <a:pt x="2192" y="4621"/>
                    <a:pt x="2168" y="4430"/>
                  </a:cubicBezTo>
                  <a:lnTo>
                    <a:pt x="2168" y="3906"/>
                  </a:lnTo>
                  <a:cubicBezTo>
                    <a:pt x="2192" y="3716"/>
                    <a:pt x="2341" y="3621"/>
                    <a:pt x="2490" y="3621"/>
                  </a:cubicBezTo>
                  <a:close/>
                  <a:moveTo>
                    <a:pt x="3335" y="3621"/>
                  </a:moveTo>
                  <a:cubicBezTo>
                    <a:pt x="3484" y="3621"/>
                    <a:pt x="3633" y="3716"/>
                    <a:pt x="3645" y="3906"/>
                  </a:cubicBezTo>
                  <a:lnTo>
                    <a:pt x="3645" y="4430"/>
                  </a:lnTo>
                  <a:cubicBezTo>
                    <a:pt x="3633" y="4621"/>
                    <a:pt x="3484" y="4716"/>
                    <a:pt x="3335" y="4716"/>
                  </a:cubicBezTo>
                  <a:cubicBezTo>
                    <a:pt x="3186" y="4716"/>
                    <a:pt x="3037" y="4621"/>
                    <a:pt x="3025" y="4430"/>
                  </a:cubicBezTo>
                  <a:lnTo>
                    <a:pt x="3025" y="3906"/>
                  </a:lnTo>
                  <a:cubicBezTo>
                    <a:pt x="3037" y="3716"/>
                    <a:pt x="3186" y="3621"/>
                    <a:pt x="3335" y="3621"/>
                  </a:cubicBezTo>
                  <a:close/>
                  <a:moveTo>
                    <a:pt x="4526" y="3621"/>
                  </a:moveTo>
                  <a:cubicBezTo>
                    <a:pt x="4675" y="3621"/>
                    <a:pt x="4823" y="3716"/>
                    <a:pt x="4835" y="3906"/>
                  </a:cubicBezTo>
                  <a:lnTo>
                    <a:pt x="4835" y="4430"/>
                  </a:lnTo>
                  <a:cubicBezTo>
                    <a:pt x="4823" y="4621"/>
                    <a:pt x="4675" y="4716"/>
                    <a:pt x="4526" y="4716"/>
                  </a:cubicBezTo>
                  <a:cubicBezTo>
                    <a:pt x="4377" y="4716"/>
                    <a:pt x="4228" y="4621"/>
                    <a:pt x="4216" y="4430"/>
                  </a:cubicBezTo>
                  <a:lnTo>
                    <a:pt x="4216" y="3906"/>
                  </a:lnTo>
                  <a:cubicBezTo>
                    <a:pt x="4228" y="3716"/>
                    <a:pt x="4377" y="3621"/>
                    <a:pt x="4526" y="3621"/>
                  </a:cubicBezTo>
                  <a:close/>
                  <a:moveTo>
                    <a:pt x="5371" y="3621"/>
                  </a:moveTo>
                  <a:cubicBezTo>
                    <a:pt x="5520" y="3621"/>
                    <a:pt x="5669" y="3716"/>
                    <a:pt x="5693" y="3906"/>
                  </a:cubicBezTo>
                  <a:lnTo>
                    <a:pt x="5693" y="4430"/>
                  </a:lnTo>
                  <a:cubicBezTo>
                    <a:pt x="5669" y="4621"/>
                    <a:pt x="5520" y="4716"/>
                    <a:pt x="5371" y="4716"/>
                  </a:cubicBezTo>
                  <a:cubicBezTo>
                    <a:pt x="5222" y="4716"/>
                    <a:pt x="5073" y="4621"/>
                    <a:pt x="5050" y="4430"/>
                  </a:cubicBezTo>
                  <a:lnTo>
                    <a:pt x="5050" y="3906"/>
                  </a:lnTo>
                  <a:cubicBezTo>
                    <a:pt x="5073" y="3716"/>
                    <a:pt x="5222" y="3621"/>
                    <a:pt x="5371" y="3621"/>
                  </a:cubicBezTo>
                  <a:close/>
                  <a:moveTo>
                    <a:pt x="6208" y="3621"/>
                  </a:moveTo>
                  <a:cubicBezTo>
                    <a:pt x="6353" y="3621"/>
                    <a:pt x="6502" y="3716"/>
                    <a:pt x="6526" y="3906"/>
                  </a:cubicBezTo>
                  <a:lnTo>
                    <a:pt x="6526" y="4430"/>
                  </a:lnTo>
                  <a:cubicBezTo>
                    <a:pt x="6502" y="4621"/>
                    <a:pt x="6353" y="4716"/>
                    <a:pt x="6208" y="4716"/>
                  </a:cubicBezTo>
                  <a:cubicBezTo>
                    <a:pt x="6062" y="4716"/>
                    <a:pt x="5919" y="4621"/>
                    <a:pt x="5907" y="4430"/>
                  </a:cubicBezTo>
                  <a:lnTo>
                    <a:pt x="5907" y="3906"/>
                  </a:lnTo>
                  <a:cubicBezTo>
                    <a:pt x="5919" y="3716"/>
                    <a:pt x="6062" y="3621"/>
                    <a:pt x="6208" y="3621"/>
                  </a:cubicBezTo>
                  <a:close/>
                  <a:moveTo>
                    <a:pt x="7398" y="3621"/>
                  </a:moveTo>
                  <a:cubicBezTo>
                    <a:pt x="7544" y="3621"/>
                    <a:pt x="7693" y="3716"/>
                    <a:pt x="7717" y="3906"/>
                  </a:cubicBezTo>
                  <a:lnTo>
                    <a:pt x="7717" y="4430"/>
                  </a:lnTo>
                  <a:cubicBezTo>
                    <a:pt x="7693" y="4621"/>
                    <a:pt x="7544" y="4716"/>
                    <a:pt x="7398" y="4716"/>
                  </a:cubicBezTo>
                  <a:cubicBezTo>
                    <a:pt x="7252" y="4716"/>
                    <a:pt x="7110" y="4621"/>
                    <a:pt x="7098" y="4430"/>
                  </a:cubicBezTo>
                  <a:lnTo>
                    <a:pt x="7098" y="3906"/>
                  </a:lnTo>
                  <a:cubicBezTo>
                    <a:pt x="7110" y="3716"/>
                    <a:pt x="7252" y="3621"/>
                    <a:pt x="7398" y="3621"/>
                  </a:cubicBezTo>
                  <a:close/>
                  <a:moveTo>
                    <a:pt x="8250" y="3621"/>
                  </a:moveTo>
                  <a:cubicBezTo>
                    <a:pt x="8396" y="3621"/>
                    <a:pt x="8538" y="3716"/>
                    <a:pt x="8550" y="3906"/>
                  </a:cubicBezTo>
                  <a:lnTo>
                    <a:pt x="8550" y="4430"/>
                  </a:lnTo>
                  <a:cubicBezTo>
                    <a:pt x="8538" y="4621"/>
                    <a:pt x="8396" y="4716"/>
                    <a:pt x="8250" y="4716"/>
                  </a:cubicBezTo>
                  <a:cubicBezTo>
                    <a:pt x="8104" y="4716"/>
                    <a:pt x="7955" y="4621"/>
                    <a:pt x="7931" y="4430"/>
                  </a:cubicBezTo>
                  <a:lnTo>
                    <a:pt x="7931" y="3906"/>
                  </a:lnTo>
                  <a:cubicBezTo>
                    <a:pt x="7955" y="3716"/>
                    <a:pt x="8104" y="3621"/>
                    <a:pt x="8250" y="3621"/>
                  </a:cubicBezTo>
                  <a:close/>
                  <a:moveTo>
                    <a:pt x="9089" y="3621"/>
                  </a:moveTo>
                  <a:cubicBezTo>
                    <a:pt x="9235" y="3621"/>
                    <a:pt x="9384" y="3716"/>
                    <a:pt x="9408" y="3906"/>
                  </a:cubicBezTo>
                  <a:lnTo>
                    <a:pt x="9408" y="4430"/>
                  </a:lnTo>
                  <a:cubicBezTo>
                    <a:pt x="9384" y="4621"/>
                    <a:pt x="9235" y="4716"/>
                    <a:pt x="9089" y="4716"/>
                  </a:cubicBezTo>
                  <a:cubicBezTo>
                    <a:pt x="8943" y="4716"/>
                    <a:pt x="8800" y="4621"/>
                    <a:pt x="8789" y="4430"/>
                  </a:cubicBezTo>
                  <a:lnTo>
                    <a:pt x="8789" y="3906"/>
                  </a:lnTo>
                  <a:cubicBezTo>
                    <a:pt x="8800" y="3716"/>
                    <a:pt x="8943" y="3621"/>
                    <a:pt x="9089" y="3621"/>
                  </a:cubicBezTo>
                  <a:close/>
                  <a:moveTo>
                    <a:pt x="1096" y="1"/>
                  </a:moveTo>
                  <a:cubicBezTo>
                    <a:pt x="501" y="1"/>
                    <a:pt x="1" y="501"/>
                    <a:pt x="1" y="1096"/>
                  </a:cubicBezTo>
                  <a:lnTo>
                    <a:pt x="1" y="5407"/>
                  </a:lnTo>
                  <a:lnTo>
                    <a:pt x="10717" y="5407"/>
                  </a:lnTo>
                  <a:lnTo>
                    <a:pt x="10717" y="1096"/>
                  </a:lnTo>
                  <a:cubicBezTo>
                    <a:pt x="10717" y="501"/>
                    <a:pt x="10241" y="1"/>
                    <a:pt x="96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6438931" y="4750158"/>
              <a:ext cx="36745" cy="13903"/>
            </a:xfrm>
            <a:custGeom>
              <a:rect b="b" l="l" r="r" t="t"/>
              <a:pathLst>
                <a:path extrusionOk="0" h="406" w="1073">
                  <a:moveTo>
                    <a:pt x="1" y="1"/>
                  </a:moveTo>
                  <a:lnTo>
                    <a:pt x="1" y="406"/>
                  </a:lnTo>
                  <a:lnTo>
                    <a:pt x="1072" y="406"/>
                  </a:lnTo>
                  <a:lnTo>
                    <a:pt x="10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15"/>
          <p:cNvSpPr txBox="1"/>
          <p:nvPr/>
        </p:nvSpPr>
        <p:spPr>
          <a:xfrm>
            <a:off x="878575" y="1485150"/>
            <a:ext cx="2440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Accessible</a:t>
            </a:r>
            <a:r>
              <a:rPr lang="en" sz="1600">
                <a:solidFill>
                  <a:schemeClr val="accent5"/>
                </a:solidFill>
                <a:latin typeface="Calibri"/>
                <a:ea typeface="Calibri"/>
                <a:cs typeface="Calibri"/>
                <a:sym typeface="Calibri"/>
              </a:rPr>
              <a:t> across devices</a:t>
            </a:r>
            <a:endParaRPr sz="1600">
              <a:solidFill>
                <a:schemeClr val="accent5"/>
              </a:solidFill>
              <a:latin typeface="Calibri"/>
              <a:ea typeface="Calibri"/>
              <a:cs typeface="Calibri"/>
              <a:sym typeface="Calibri"/>
            </a:endParaRPr>
          </a:p>
        </p:txBody>
      </p:sp>
      <p:sp>
        <p:nvSpPr>
          <p:cNvPr id="212" name="Google Shape;212;p15"/>
          <p:cNvSpPr txBox="1"/>
          <p:nvPr/>
        </p:nvSpPr>
        <p:spPr>
          <a:xfrm>
            <a:off x="878575" y="2441038"/>
            <a:ext cx="2440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Cloud Hosted</a:t>
            </a:r>
            <a:endParaRPr sz="1600">
              <a:solidFill>
                <a:schemeClr val="accent5"/>
              </a:solidFill>
              <a:latin typeface="Calibri"/>
              <a:ea typeface="Calibri"/>
              <a:cs typeface="Calibri"/>
              <a:sym typeface="Calibri"/>
            </a:endParaRPr>
          </a:p>
        </p:txBody>
      </p:sp>
      <p:sp>
        <p:nvSpPr>
          <p:cNvPr id="213" name="Google Shape;213;p15"/>
          <p:cNvSpPr txBox="1"/>
          <p:nvPr/>
        </p:nvSpPr>
        <p:spPr>
          <a:xfrm>
            <a:off x="878575" y="3396938"/>
            <a:ext cx="2987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Server side data </a:t>
            </a:r>
            <a:r>
              <a:rPr lang="en" sz="1600">
                <a:solidFill>
                  <a:schemeClr val="accent5"/>
                </a:solidFill>
                <a:latin typeface="Calibri"/>
                <a:ea typeface="Calibri"/>
                <a:cs typeface="Calibri"/>
                <a:sym typeface="Calibri"/>
              </a:rPr>
              <a:t>persistence</a:t>
            </a:r>
            <a:endParaRPr sz="1600">
              <a:solidFill>
                <a:schemeClr val="accent5"/>
              </a:solidFill>
              <a:latin typeface="Calibri"/>
              <a:ea typeface="Calibri"/>
              <a:cs typeface="Calibri"/>
              <a:sym typeface="Calibri"/>
            </a:endParaRPr>
          </a:p>
        </p:txBody>
      </p:sp>
      <p:grpSp>
        <p:nvGrpSpPr>
          <p:cNvPr id="214" name="Google Shape;214;p15"/>
          <p:cNvGrpSpPr/>
          <p:nvPr/>
        </p:nvGrpSpPr>
        <p:grpSpPr>
          <a:xfrm>
            <a:off x="4836645" y="1518330"/>
            <a:ext cx="360802" cy="364746"/>
            <a:chOff x="2478403" y="4627107"/>
            <a:chExt cx="259757" cy="364746"/>
          </a:xfrm>
        </p:grpSpPr>
        <p:sp>
          <p:nvSpPr>
            <p:cNvPr id="215" name="Google Shape;215;p15"/>
            <p:cNvSpPr/>
            <p:nvPr/>
          </p:nvSpPr>
          <p:spPr>
            <a:xfrm>
              <a:off x="2594812" y="4897394"/>
              <a:ext cx="26906" cy="27726"/>
            </a:xfrm>
            <a:custGeom>
              <a:rect b="b" l="l" r="r" t="t"/>
              <a:pathLst>
                <a:path extrusionOk="0" h="811" w="787">
                  <a:moveTo>
                    <a:pt x="1" y="0"/>
                  </a:moveTo>
                  <a:lnTo>
                    <a:pt x="1" y="810"/>
                  </a:lnTo>
                  <a:lnTo>
                    <a:pt x="787" y="810"/>
                  </a:lnTo>
                  <a:lnTo>
                    <a:pt x="7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2545172" y="4798865"/>
              <a:ext cx="26906" cy="26906"/>
            </a:xfrm>
            <a:custGeom>
              <a:rect b="b" l="l" r="r" t="t"/>
              <a:pathLst>
                <a:path extrusionOk="0" h="787" w="787">
                  <a:moveTo>
                    <a:pt x="0" y="1"/>
                  </a:moveTo>
                  <a:lnTo>
                    <a:pt x="0" y="787"/>
                  </a:lnTo>
                  <a:lnTo>
                    <a:pt x="786" y="787"/>
                  </a:lnTo>
                  <a:lnTo>
                    <a:pt x="78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2545172" y="4848540"/>
              <a:ext cx="26906" cy="26906"/>
            </a:xfrm>
            <a:custGeom>
              <a:rect b="b" l="l" r="r" t="t"/>
              <a:pathLst>
                <a:path extrusionOk="0" h="787" w="787">
                  <a:moveTo>
                    <a:pt x="0" y="1"/>
                  </a:moveTo>
                  <a:lnTo>
                    <a:pt x="0" y="786"/>
                  </a:lnTo>
                  <a:lnTo>
                    <a:pt x="786" y="786"/>
                  </a:lnTo>
                  <a:lnTo>
                    <a:pt x="78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2545172" y="4897394"/>
              <a:ext cx="26906" cy="27726"/>
            </a:xfrm>
            <a:custGeom>
              <a:rect b="b" l="l" r="r" t="t"/>
              <a:pathLst>
                <a:path extrusionOk="0" h="811" w="787">
                  <a:moveTo>
                    <a:pt x="0" y="0"/>
                  </a:moveTo>
                  <a:lnTo>
                    <a:pt x="0" y="810"/>
                  </a:lnTo>
                  <a:lnTo>
                    <a:pt x="786" y="810"/>
                  </a:lnTo>
                  <a:lnTo>
                    <a:pt x="7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2478403" y="4627107"/>
              <a:ext cx="259757" cy="364746"/>
            </a:xfrm>
            <a:custGeom>
              <a:rect b="b" l="l" r="r" t="t"/>
              <a:pathLst>
                <a:path extrusionOk="0" h="10669" w="7598">
                  <a:moveTo>
                    <a:pt x="6010" y="1308"/>
                  </a:moveTo>
                  <a:cubicBezTo>
                    <a:pt x="6162" y="1308"/>
                    <a:pt x="6288" y="1464"/>
                    <a:pt x="6288" y="1619"/>
                  </a:cubicBezTo>
                  <a:lnTo>
                    <a:pt x="6288" y="3429"/>
                  </a:lnTo>
                  <a:cubicBezTo>
                    <a:pt x="6288" y="3620"/>
                    <a:pt x="6145" y="3763"/>
                    <a:pt x="5978" y="3763"/>
                  </a:cubicBezTo>
                  <a:lnTo>
                    <a:pt x="1620" y="3763"/>
                  </a:lnTo>
                  <a:cubicBezTo>
                    <a:pt x="1453" y="3763"/>
                    <a:pt x="1310" y="3620"/>
                    <a:pt x="1310" y="3429"/>
                  </a:cubicBezTo>
                  <a:lnTo>
                    <a:pt x="1310" y="1619"/>
                  </a:lnTo>
                  <a:cubicBezTo>
                    <a:pt x="1310" y="1464"/>
                    <a:pt x="1435" y="1308"/>
                    <a:pt x="1588" y="1308"/>
                  </a:cubicBezTo>
                  <a:cubicBezTo>
                    <a:pt x="1598" y="1308"/>
                    <a:pt x="1609" y="1308"/>
                    <a:pt x="1620" y="1310"/>
                  </a:cubicBezTo>
                  <a:lnTo>
                    <a:pt x="5978" y="1310"/>
                  </a:lnTo>
                  <a:cubicBezTo>
                    <a:pt x="5989" y="1308"/>
                    <a:pt x="5999" y="1308"/>
                    <a:pt x="6010" y="1308"/>
                  </a:cubicBezTo>
                  <a:close/>
                  <a:moveTo>
                    <a:pt x="5978" y="4382"/>
                  </a:moveTo>
                  <a:cubicBezTo>
                    <a:pt x="6145" y="4382"/>
                    <a:pt x="6288" y="4525"/>
                    <a:pt x="6288" y="4692"/>
                  </a:cubicBezTo>
                  <a:lnTo>
                    <a:pt x="6288" y="9026"/>
                  </a:lnTo>
                  <a:cubicBezTo>
                    <a:pt x="6288" y="9216"/>
                    <a:pt x="6145" y="9359"/>
                    <a:pt x="5978" y="9359"/>
                  </a:cubicBezTo>
                  <a:lnTo>
                    <a:pt x="1620" y="9359"/>
                  </a:lnTo>
                  <a:cubicBezTo>
                    <a:pt x="1453" y="9359"/>
                    <a:pt x="1310" y="9216"/>
                    <a:pt x="1310" y="9026"/>
                  </a:cubicBezTo>
                  <a:lnTo>
                    <a:pt x="1310" y="4692"/>
                  </a:lnTo>
                  <a:cubicBezTo>
                    <a:pt x="1310" y="4525"/>
                    <a:pt x="1453" y="4382"/>
                    <a:pt x="1620" y="4382"/>
                  </a:cubicBezTo>
                  <a:close/>
                  <a:moveTo>
                    <a:pt x="1025" y="0"/>
                  </a:moveTo>
                  <a:cubicBezTo>
                    <a:pt x="453" y="0"/>
                    <a:pt x="0" y="453"/>
                    <a:pt x="0" y="1024"/>
                  </a:cubicBezTo>
                  <a:lnTo>
                    <a:pt x="0" y="9645"/>
                  </a:lnTo>
                  <a:cubicBezTo>
                    <a:pt x="0" y="10216"/>
                    <a:pt x="453" y="10669"/>
                    <a:pt x="1025" y="10669"/>
                  </a:cubicBezTo>
                  <a:lnTo>
                    <a:pt x="6573" y="10669"/>
                  </a:lnTo>
                  <a:cubicBezTo>
                    <a:pt x="7121" y="10669"/>
                    <a:pt x="7573" y="10216"/>
                    <a:pt x="7597" y="9645"/>
                  </a:cubicBezTo>
                  <a:lnTo>
                    <a:pt x="7597" y="1024"/>
                  </a:lnTo>
                  <a:cubicBezTo>
                    <a:pt x="7597" y="453"/>
                    <a:pt x="7121" y="0"/>
                    <a:pt x="65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2594812" y="4798865"/>
              <a:ext cx="26906" cy="26906"/>
            </a:xfrm>
            <a:custGeom>
              <a:rect b="b" l="l" r="r" t="t"/>
              <a:pathLst>
                <a:path extrusionOk="0" h="787" w="787">
                  <a:moveTo>
                    <a:pt x="1" y="1"/>
                  </a:moveTo>
                  <a:lnTo>
                    <a:pt x="1" y="787"/>
                  </a:lnTo>
                  <a:lnTo>
                    <a:pt x="787" y="787"/>
                  </a:lnTo>
                  <a:lnTo>
                    <a:pt x="7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2594812" y="4848540"/>
              <a:ext cx="26906" cy="26906"/>
            </a:xfrm>
            <a:custGeom>
              <a:rect b="b" l="l" r="r" t="t"/>
              <a:pathLst>
                <a:path extrusionOk="0" h="787" w="787">
                  <a:moveTo>
                    <a:pt x="1" y="1"/>
                  </a:moveTo>
                  <a:lnTo>
                    <a:pt x="1" y="786"/>
                  </a:lnTo>
                  <a:lnTo>
                    <a:pt x="787" y="786"/>
                  </a:lnTo>
                  <a:lnTo>
                    <a:pt x="7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2643666" y="4848540"/>
              <a:ext cx="27726" cy="76580"/>
            </a:xfrm>
            <a:custGeom>
              <a:rect b="b" l="l" r="r" t="t"/>
              <a:pathLst>
                <a:path extrusionOk="0" h="2240" w="811">
                  <a:moveTo>
                    <a:pt x="25" y="1"/>
                  </a:moveTo>
                  <a:lnTo>
                    <a:pt x="1" y="1120"/>
                  </a:lnTo>
                  <a:lnTo>
                    <a:pt x="1" y="2239"/>
                  </a:lnTo>
                  <a:lnTo>
                    <a:pt x="811" y="2239"/>
                  </a:lnTo>
                  <a:lnTo>
                    <a:pt x="8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2643666" y="4798865"/>
              <a:ext cx="27726" cy="26906"/>
            </a:xfrm>
            <a:custGeom>
              <a:rect b="b" l="l" r="r" t="t"/>
              <a:pathLst>
                <a:path extrusionOk="0" h="787" w="811">
                  <a:moveTo>
                    <a:pt x="1" y="1"/>
                  </a:moveTo>
                  <a:lnTo>
                    <a:pt x="1" y="787"/>
                  </a:lnTo>
                  <a:lnTo>
                    <a:pt x="811" y="787"/>
                  </a:lnTo>
                  <a:lnTo>
                    <a:pt x="8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2545172" y="4693841"/>
              <a:ext cx="126220" cy="39931"/>
            </a:xfrm>
            <a:custGeom>
              <a:rect b="b" l="l" r="r" t="t"/>
              <a:pathLst>
                <a:path extrusionOk="0" h="1168" w="3692">
                  <a:moveTo>
                    <a:pt x="0" y="1"/>
                  </a:moveTo>
                  <a:lnTo>
                    <a:pt x="0" y="1168"/>
                  </a:lnTo>
                  <a:lnTo>
                    <a:pt x="3692" y="1168"/>
                  </a:lnTo>
                  <a:lnTo>
                    <a:pt x="36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 name="Google Shape;225;p15"/>
          <p:cNvGrpSpPr/>
          <p:nvPr/>
        </p:nvGrpSpPr>
        <p:grpSpPr>
          <a:xfrm>
            <a:off x="4836654" y="2400043"/>
            <a:ext cx="367004" cy="343375"/>
            <a:chOff x="5588354" y="2889148"/>
            <a:chExt cx="367004" cy="343375"/>
          </a:xfrm>
        </p:grpSpPr>
        <p:sp>
          <p:nvSpPr>
            <p:cNvPr id="226" name="Google Shape;226;p15"/>
            <p:cNvSpPr/>
            <p:nvPr/>
          </p:nvSpPr>
          <p:spPr>
            <a:xfrm>
              <a:off x="5717183" y="3107700"/>
              <a:ext cx="108522" cy="32670"/>
            </a:xfrm>
            <a:custGeom>
              <a:rect b="b" l="l" r="r" t="t"/>
              <a:pathLst>
                <a:path extrusionOk="0" h="954" w="3169">
                  <a:moveTo>
                    <a:pt x="1239" y="1"/>
                  </a:moveTo>
                  <a:cubicBezTo>
                    <a:pt x="644" y="1"/>
                    <a:pt x="144" y="382"/>
                    <a:pt x="1" y="953"/>
                  </a:cubicBezTo>
                  <a:lnTo>
                    <a:pt x="3168" y="953"/>
                  </a:lnTo>
                  <a:cubicBezTo>
                    <a:pt x="3025" y="382"/>
                    <a:pt x="2501" y="1"/>
                    <a:pt x="19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5604654" y="2889148"/>
              <a:ext cx="333581" cy="57121"/>
            </a:xfrm>
            <a:custGeom>
              <a:rect b="b" l="l" r="r" t="t"/>
              <a:pathLst>
                <a:path extrusionOk="0" h="1668" w="9741">
                  <a:moveTo>
                    <a:pt x="1191" y="0"/>
                  </a:moveTo>
                  <a:cubicBezTo>
                    <a:pt x="548" y="0"/>
                    <a:pt x="1" y="548"/>
                    <a:pt x="1" y="1191"/>
                  </a:cubicBezTo>
                  <a:lnTo>
                    <a:pt x="1" y="1667"/>
                  </a:lnTo>
                  <a:lnTo>
                    <a:pt x="9741" y="1667"/>
                  </a:lnTo>
                  <a:lnTo>
                    <a:pt x="9741" y="1191"/>
                  </a:lnTo>
                  <a:cubicBezTo>
                    <a:pt x="9741" y="548"/>
                    <a:pt x="9217" y="0"/>
                    <a:pt x="855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5738415" y="3036744"/>
              <a:ext cx="57121" cy="48970"/>
            </a:xfrm>
            <a:custGeom>
              <a:rect b="b" l="l" r="r" t="t"/>
              <a:pathLst>
                <a:path extrusionOk="0" h="1430" w="1668">
                  <a:moveTo>
                    <a:pt x="958" y="1"/>
                  </a:moveTo>
                  <a:cubicBezTo>
                    <a:pt x="782" y="1"/>
                    <a:pt x="601" y="67"/>
                    <a:pt x="453" y="215"/>
                  </a:cubicBezTo>
                  <a:cubicBezTo>
                    <a:pt x="0" y="644"/>
                    <a:pt x="310" y="1430"/>
                    <a:pt x="953" y="1430"/>
                  </a:cubicBezTo>
                  <a:cubicBezTo>
                    <a:pt x="1358" y="1430"/>
                    <a:pt x="1667" y="1120"/>
                    <a:pt x="1667" y="715"/>
                  </a:cubicBezTo>
                  <a:cubicBezTo>
                    <a:pt x="1667" y="282"/>
                    <a:pt x="1322" y="1"/>
                    <a:pt x="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5604654" y="2967432"/>
              <a:ext cx="334402" cy="172937"/>
            </a:xfrm>
            <a:custGeom>
              <a:rect b="b" l="l" r="r" t="t"/>
              <a:pathLst>
                <a:path extrusionOk="0" h="5050" w="9765">
                  <a:moveTo>
                    <a:pt x="8245" y="490"/>
                  </a:moveTo>
                  <a:cubicBezTo>
                    <a:pt x="8339" y="490"/>
                    <a:pt x="8433" y="527"/>
                    <a:pt x="8502" y="596"/>
                  </a:cubicBezTo>
                  <a:cubicBezTo>
                    <a:pt x="8621" y="739"/>
                    <a:pt x="8598" y="953"/>
                    <a:pt x="8455" y="1048"/>
                  </a:cubicBezTo>
                  <a:lnTo>
                    <a:pt x="7907" y="1501"/>
                  </a:lnTo>
                  <a:cubicBezTo>
                    <a:pt x="7955" y="1572"/>
                    <a:pt x="8002" y="1668"/>
                    <a:pt x="7978" y="1763"/>
                  </a:cubicBezTo>
                  <a:cubicBezTo>
                    <a:pt x="7978" y="1906"/>
                    <a:pt x="7836" y="2025"/>
                    <a:pt x="7693" y="2025"/>
                  </a:cubicBezTo>
                  <a:lnTo>
                    <a:pt x="7645" y="2025"/>
                  </a:lnTo>
                  <a:lnTo>
                    <a:pt x="7169" y="1977"/>
                  </a:lnTo>
                  <a:cubicBezTo>
                    <a:pt x="7002" y="1977"/>
                    <a:pt x="6859" y="1811"/>
                    <a:pt x="6907" y="1620"/>
                  </a:cubicBezTo>
                  <a:lnTo>
                    <a:pt x="6883" y="1620"/>
                  </a:lnTo>
                  <a:lnTo>
                    <a:pt x="6931" y="1120"/>
                  </a:lnTo>
                  <a:cubicBezTo>
                    <a:pt x="6931" y="967"/>
                    <a:pt x="7070" y="855"/>
                    <a:pt x="7221" y="855"/>
                  </a:cubicBezTo>
                  <a:cubicBezTo>
                    <a:pt x="7235" y="855"/>
                    <a:pt x="7250" y="856"/>
                    <a:pt x="7264" y="858"/>
                  </a:cubicBezTo>
                  <a:cubicBezTo>
                    <a:pt x="7383" y="858"/>
                    <a:pt x="7454" y="929"/>
                    <a:pt x="7502" y="1001"/>
                  </a:cubicBezTo>
                  <a:lnTo>
                    <a:pt x="8050" y="548"/>
                  </a:lnTo>
                  <a:cubicBezTo>
                    <a:pt x="8109" y="509"/>
                    <a:pt x="8177" y="490"/>
                    <a:pt x="8245" y="490"/>
                  </a:cubicBezTo>
                  <a:close/>
                  <a:moveTo>
                    <a:pt x="1" y="1"/>
                  </a:moveTo>
                  <a:lnTo>
                    <a:pt x="1" y="5049"/>
                  </a:lnTo>
                  <a:lnTo>
                    <a:pt x="2668" y="5049"/>
                  </a:lnTo>
                  <a:cubicBezTo>
                    <a:pt x="2763" y="4406"/>
                    <a:pt x="3216" y="3835"/>
                    <a:pt x="3835" y="3597"/>
                  </a:cubicBezTo>
                  <a:cubicBezTo>
                    <a:pt x="3120" y="2715"/>
                    <a:pt x="3763" y="1429"/>
                    <a:pt x="4883" y="1429"/>
                  </a:cubicBezTo>
                  <a:cubicBezTo>
                    <a:pt x="6002" y="1429"/>
                    <a:pt x="6621" y="2715"/>
                    <a:pt x="5907" y="3597"/>
                  </a:cubicBezTo>
                  <a:cubicBezTo>
                    <a:pt x="6550" y="3835"/>
                    <a:pt x="7002" y="4406"/>
                    <a:pt x="7097" y="5049"/>
                  </a:cubicBezTo>
                  <a:lnTo>
                    <a:pt x="9764" y="5049"/>
                  </a:lnTo>
                  <a:lnTo>
                    <a:pt x="97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5657665" y="3161533"/>
              <a:ext cx="226736" cy="19588"/>
            </a:xfrm>
            <a:custGeom>
              <a:rect b="b" l="l" r="r" t="t"/>
              <a:pathLst>
                <a:path extrusionOk="0" h="572" w="6621">
                  <a:moveTo>
                    <a:pt x="0" y="0"/>
                  </a:moveTo>
                  <a:lnTo>
                    <a:pt x="0" y="429"/>
                  </a:lnTo>
                  <a:cubicBezTo>
                    <a:pt x="0" y="501"/>
                    <a:pt x="72" y="572"/>
                    <a:pt x="167" y="572"/>
                  </a:cubicBezTo>
                  <a:lnTo>
                    <a:pt x="6478" y="572"/>
                  </a:lnTo>
                  <a:cubicBezTo>
                    <a:pt x="6573" y="572"/>
                    <a:pt x="6621" y="501"/>
                    <a:pt x="6621" y="429"/>
                  </a:cubicBezTo>
                  <a:lnTo>
                    <a:pt x="66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p:nvPr/>
          </p:nvSpPr>
          <p:spPr>
            <a:xfrm>
              <a:off x="5588354" y="3161533"/>
              <a:ext cx="367004" cy="70990"/>
            </a:xfrm>
            <a:custGeom>
              <a:rect b="b" l="l" r="r" t="t"/>
              <a:pathLst>
                <a:path extrusionOk="0" h="2073" w="10717">
                  <a:moveTo>
                    <a:pt x="357" y="0"/>
                  </a:moveTo>
                  <a:cubicBezTo>
                    <a:pt x="143" y="0"/>
                    <a:pt x="0" y="215"/>
                    <a:pt x="48" y="405"/>
                  </a:cubicBezTo>
                  <a:cubicBezTo>
                    <a:pt x="334" y="1405"/>
                    <a:pt x="1262" y="2072"/>
                    <a:pt x="2286" y="2072"/>
                  </a:cubicBezTo>
                  <a:lnTo>
                    <a:pt x="8407" y="2072"/>
                  </a:lnTo>
                  <a:cubicBezTo>
                    <a:pt x="9431" y="2072"/>
                    <a:pt x="10360" y="1405"/>
                    <a:pt x="10645" y="405"/>
                  </a:cubicBezTo>
                  <a:cubicBezTo>
                    <a:pt x="10717" y="215"/>
                    <a:pt x="10550" y="0"/>
                    <a:pt x="10336" y="0"/>
                  </a:cubicBezTo>
                  <a:lnTo>
                    <a:pt x="9288" y="0"/>
                  </a:lnTo>
                  <a:lnTo>
                    <a:pt x="9288" y="429"/>
                  </a:lnTo>
                  <a:cubicBezTo>
                    <a:pt x="9288" y="834"/>
                    <a:pt x="8931" y="1191"/>
                    <a:pt x="8502" y="1191"/>
                  </a:cubicBezTo>
                  <a:lnTo>
                    <a:pt x="2191" y="1191"/>
                  </a:lnTo>
                  <a:cubicBezTo>
                    <a:pt x="1763" y="1191"/>
                    <a:pt x="1405" y="834"/>
                    <a:pt x="1405" y="429"/>
                  </a:cubicBezTo>
                  <a:lnTo>
                    <a:pt x="14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15"/>
          <p:cNvSpPr txBox="1"/>
          <p:nvPr/>
        </p:nvSpPr>
        <p:spPr>
          <a:xfrm>
            <a:off x="5396500" y="1485150"/>
            <a:ext cx="2747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Calculate drive-times</a:t>
            </a:r>
            <a:endParaRPr sz="1600">
              <a:solidFill>
                <a:schemeClr val="accent5"/>
              </a:solidFill>
              <a:latin typeface="Calibri"/>
              <a:ea typeface="Calibri"/>
              <a:cs typeface="Calibri"/>
              <a:sym typeface="Calibri"/>
            </a:endParaRPr>
          </a:p>
        </p:txBody>
      </p:sp>
      <p:sp>
        <p:nvSpPr>
          <p:cNvPr id="233" name="Google Shape;233;p15"/>
          <p:cNvSpPr txBox="1"/>
          <p:nvPr/>
        </p:nvSpPr>
        <p:spPr>
          <a:xfrm>
            <a:off x="5399600" y="2356200"/>
            <a:ext cx="2909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Support account creation</a:t>
            </a:r>
            <a:endParaRPr sz="1600">
              <a:solidFill>
                <a:schemeClr val="accent5"/>
              </a:solidFill>
              <a:latin typeface="Calibri"/>
              <a:ea typeface="Calibri"/>
              <a:cs typeface="Calibri"/>
              <a:sym typeface="Calibri"/>
            </a:endParaRPr>
          </a:p>
        </p:txBody>
      </p:sp>
      <p:sp>
        <p:nvSpPr>
          <p:cNvPr id="234" name="Google Shape;234;p15"/>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Technical Constraints</a:t>
            </a:r>
            <a:endParaRPr/>
          </a:p>
        </p:txBody>
      </p:sp>
      <p:cxnSp>
        <p:nvCxnSpPr>
          <p:cNvPr id="235" name="Google Shape;235;p15"/>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grpSp>
        <p:nvGrpSpPr>
          <p:cNvPr id="236" name="Google Shape;236;p15"/>
          <p:cNvGrpSpPr/>
          <p:nvPr/>
        </p:nvGrpSpPr>
        <p:grpSpPr>
          <a:xfrm>
            <a:off x="4836659" y="3471978"/>
            <a:ext cx="360785" cy="360410"/>
            <a:chOff x="1621943" y="2878032"/>
            <a:chExt cx="360785" cy="360410"/>
          </a:xfrm>
        </p:grpSpPr>
        <p:sp>
          <p:nvSpPr>
            <p:cNvPr id="237" name="Google Shape;237;p15"/>
            <p:cNvSpPr/>
            <p:nvPr/>
          </p:nvSpPr>
          <p:spPr>
            <a:xfrm>
              <a:off x="1621943" y="2878032"/>
              <a:ext cx="360785" cy="360410"/>
            </a:xfrm>
            <a:custGeom>
              <a:rect b="b" l="l" r="r" t="t"/>
              <a:pathLst>
                <a:path extrusionOk="0" h="10563" w="10574">
                  <a:moveTo>
                    <a:pt x="6927" y="2996"/>
                  </a:moveTo>
                  <a:cubicBezTo>
                    <a:pt x="7359" y="2996"/>
                    <a:pt x="7787" y="3187"/>
                    <a:pt x="8073" y="3568"/>
                  </a:cubicBezTo>
                  <a:cubicBezTo>
                    <a:pt x="8383" y="3949"/>
                    <a:pt x="8454" y="4473"/>
                    <a:pt x="8287" y="4925"/>
                  </a:cubicBezTo>
                  <a:cubicBezTo>
                    <a:pt x="8168" y="5235"/>
                    <a:pt x="8002" y="5497"/>
                    <a:pt x="7811" y="5759"/>
                  </a:cubicBezTo>
                  <a:cubicBezTo>
                    <a:pt x="7668" y="5949"/>
                    <a:pt x="7716" y="5854"/>
                    <a:pt x="7168" y="6663"/>
                  </a:cubicBezTo>
                  <a:cubicBezTo>
                    <a:pt x="7121" y="6759"/>
                    <a:pt x="7025" y="6806"/>
                    <a:pt x="6927" y="6806"/>
                  </a:cubicBezTo>
                  <a:cubicBezTo>
                    <a:pt x="6829" y="6806"/>
                    <a:pt x="6728" y="6759"/>
                    <a:pt x="6668" y="6663"/>
                  </a:cubicBezTo>
                  <a:cubicBezTo>
                    <a:pt x="6120" y="5878"/>
                    <a:pt x="6192" y="5949"/>
                    <a:pt x="6049" y="5759"/>
                  </a:cubicBezTo>
                  <a:cubicBezTo>
                    <a:pt x="5835" y="5497"/>
                    <a:pt x="5668" y="5235"/>
                    <a:pt x="5549" y="4925"/>
                  </a:cubicBezTo>
                  <a:cubicBezTo>
                    <a:pt x="5382" y="4473"/>
                    <a:pt x="5454" y="3949"/>
                    <a:pt x="5763" y="3568"/>
                  </a:cubicBezTo>
                  <a:cubicBezTo>
                    <a:pt x="6061" y="3187"/>
                    <a:pt x="6495" y="2996"/>
                    <a:pt x="6927" y="2996"/>
                  </a:cubicBezTo>
                  <a:close/>
                  <a:moveTo>
                    <a:pt x="281" y="1"/>
                  </a:moveTo>
                  <a:cubicBezTo>
                    <a:pt x="129" y="1"/>
                    <a:pt x="0" y="129"/>
                    <a:pt x="0" y="305"/>
                  </a:cubicBezTo>
                  <a:lnTo>
                    <a:pt x="0" y="9450"/>
                  </a:lnTo>
                  <a:cubicBezTo>
                    <a:pt x="0" y="9569"/>
                    <a:pt x="95" y="9688"/>
                    <a:pt x="238" y="9736"/>
                  </a:cubicBezTo>
                  <a:cubicBezTo>
                    <a:pt x="2072" y="10188"/>
                    <a:pt x="2905" y="10402"/>
                    <a:pt x="3310" y="10498"/>
                  </a:cubicBezTo>
                  <a:lnTo>
                    <a:pt x="3310" y="734"/>
                  </a:lnTo>
                  <a:lnTo>
                    <a:pt x="381" y="19"/>
                  </a:lnTo>
                  <a:cubicBezTo>
                    <a:pt x="347" y="7"/>
                    <a:pt x="314" y="1"/>
                    <a:pt x="281" y="1"/>
                  </a:cubicBezTo>
                  <a:close/>
                  <a:moveTo>
                    <a:pt x="6620" y="67"/>
                  </a:moveTo>
                  <a:lnTo>
                    <a:pt x="3929" y="734"/>
                  </a:lnTo>
                  <a:lnTo>
                    <a:pt x="3929" y="10521"/>
                  </a:lnTo>
                  <a:lnTo>
                    <a:pt x="6620" y="9855"/>
                  </a:lnTo>
                  <a:lnTo>
                    <a:pt x="6620" y="7711"/>
                  </a:lnTo>
                  <a:cubicBezTo>
                    <a:pt x="6620" y="7497"/>
                    <a:pt x="6775" y="7390"/>
                    <a:pt x="6930" y="7390"/>
                  </a:cubicBezTo>
                  <a:cubicBezTo>
                    <a:pt x="7085" y="7390"/>
                    <a:pt x="7240" y="7497"/>
                    <a:pt x="7240" y="7711"/>
                  </a:cubicBezTo>
                  <a:lnTo>
                    <a:pt x="7240" y="9831"/>
                  </a:lnTo>
                  <a:lnTo>
                    <a:pt x="10193" y="10545"/>
                  </a:lnTo>
                  <a:cubicBezTo>
                    <a:pt x="10223" y="10557"/>
                    <a:pt x="10254" y="10562"/>
                    <a:pt x="10284" y="10562"/>
                  </a:cubicBezTo>
                  <a:cubicBezTo>
                    <a:pt x="10440" y="10562"/>
                    <a:pt x="10574" y="10419"/>
                    <a:pt x="10574" y="10259"/>
                  </a:cubicBezTo>
                  <a:lnTo>
                    <a:pt x="10574" y="1139"/>
                  </a:lnTo>
                  <a:cubicBezTo>
                    <a:pt x="10574" y="996"/>
                    <a:pt x="10478" y="877"/>
                    <a:pt x="10336" y="829"/>
                  </a:cubicBezTo>
                  <a:cubicBezTo>
                    <a:pt x="8454" y="376"/>
                    <a:pt x="7621" y="162"/>
                    <a:pt x="7240" y="67"/>
                  </a:cubicBezTo>
                  <a:lnTo>
                    <a:pt x="7240" y="2067"/>
                  </a:lnTo>
                  <a:cubicBezTo>
                    <a:pt x="7240" y="2270"/>
                    <a:pt x="7085" y="2371"/>
                    <a:pt x="6930" y="2371"/>
                  </a:cubicBezTo>
                  <a:cubicBezTo>
                    <a:pt x="6775" y="2371"/>
                    <a:pt x="6620" y="2270"/>
                    <a:pt x="6620" y="2067"/>
                  </a:cubicBezTo>
                  <a:lnTo>
                    <a:pt x="6620" y="67"/>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1824240" y="3001341"/>
              <a:ext cx="67353" cy="78885"/>
            </a:xfrm>
            <a:custGeom>
              <a:rect b="b" l="l" r="r" t="t"/>
              <a:pathLst>
                <a:path extrusionOk="0" h="2312" w="1974">
                  <a:moveTo>
                    <a:pt x="1005" y="575"/>
                  </a:moveTo>
                  <a:cubicBezTo>
                    <a:pt x="1151" y="575"/>
                    <a:pt x="1287" y="685"/>
                    <a:pt x="1287" y="859"/>
                  </a:cubicBezTo>
                  <a:cubicBezTo>
                    <a:pt x="1287" y="1025"/>
                    <a:pt x="1168" y="1168"/>
                    <a:pt x="1001" y="1168"/>
                  </a:cubicBezTo>
                  <a:cubicBezTo>
                    <a:pt x="739" y="1168"/>
                    <a:pt x="596" y="835"/>
                    <a:pt x="787" y="668"/>
                  </a:cubicBezTo>
                  <a:cubicBezTo>
                    <a:pt x="851" y="604"/>
                    <a:pt x="929" y="575"/>
                    <a:pt x="1005" y="575"/>
                  </a:cubicBezTo>
                  <a:close/>
                  <a:moveTo>
                    <a:pt x="1034" y="1"/>
                  </a:moveTo>
                  <a:cubicBezTo>
                    <a:pt x="1023" y="1"/>
                    <a:pt x="1012" y="1"/>
                    <a:pt x="1001" y="1"/>
                  </a:cubicBezTo>
                  <a:cubicBezTo>
                    <a:pt x="406" y="1"/>
                    <a:pt x="1" y="573"/>
                    <a:pt x="215" y="1097"/>
                  </a:cubicBezTo>
                  <a:cubicBezTo>
                    <a:pt x="310" y="1359"/>
                    <a:pt x="453" y="1573"/>
                    <a:pt x="620" y="1787"/>
                  </a:cubicBezTo>
                  <a:cubicBezTo>
                    <a:pt x="763" y="1954"/>
                    <a:pt x="739" y="1930"/>
                    <a:pt x="1001" y="2311"/>
                  </a:cubicBezTo>
                  <a:cubicBezTo>
                    <a:pt x="1263" y="1930"/>
                    <a:pt x="1239" y="1954"/>
                    <a:pt x="1382" y="1787"/>
                  </a:cubicBezTo>
                  <a:cubicBezTo>
                    <a:pt x="1549" y="1573"/>
                    <a:pt x="1668" y="1359"/>
                    <a:pt x="1787" y="1097"/>
                  </a:cubicBezTo>
                  <a:cubicBezTo>
                    <a:pt x="1974" y="583"/>
                    <a:pt x="1588" y="1"/>
                    <a:pt x="10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 name="Google Shape;239;p15"/>
          <p:cNvSpPr txBox="1"/>
          <p:nvPr/>
        </p:nvSpPr>
        <p:spPr>
          <a:xfrm>
            <a:off x="5397150" y="3313625"/>
            <a:ext cx="2833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Generate a heat-map from inputs</a:t>
            </a:r>
            <a:endParaRPr sz="1600">
              <a:solidFill>
                <a:schemeClr val="accent5"/>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heme2">
  <a:themeElements>
    <a:clrScheme name="Custom 11">
      <a:dk1>
        <a:srgbClr val="000000"/>
      </a:dk1>
      <a:lt1>
        <a:srgbClr val="FFFFFF"/>
      </a:lt1>
      <a:dk2>
        <a:srgbClr val="44546A"/>
      </a:dk2>
      <a:lt2>
        <a:srgbClr val="E7E6E6"/>
      </a:lt2>
      <a:accent1>
        <a:srgbClr val="40AFFF"/>
      </a:accent1>
      <a:accent2>
        <a:srgbClr val="2992FA"/>
      </a:accent2>
      <a:accent3>
        <a:srgbClr val="0070C0"/>
      </a:accent3>
      <a:accent4>
        <a:srgbClr val="19578F"/>
      </a:accent4>
      <a:accent5>
        <a:srgbClr val="0E4374"/>
      </a:accent5>
      <a:accent6>
        <a:srgbClr val="0739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