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3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23c68149f6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" name="Google Shape;28;g23c68149f6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20ef794b1f9_0_19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" name="Google Shape;36;g20ef794b1f9_0_19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20ef794b1f9_0_2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Google Shape;43;g20ef794b1f9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0ef794b1f9_0_2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0ef794b1f9_0_2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0ef794b1f9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0ef794b1f9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0ef794b1f9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0ef794b1f9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0ef794b1f9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0ef794b1f9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title"/>
          </p:nvPr>
        </p:nvSpPr>
        <p:spPr>
          <a:xfrm>
            <a:off x="115200" y="119058"/>
            <a:ext cx="8914800" cy="32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body"/>
          </p:nvPr>
        </p:nvSpPr>
        <p:spPr>
          <a:xfrm>
            <a:off x="113955" y="437346"/>
            <a:ext cx="89148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317500" lvl="1" marL="914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4" name="Google Shape;14;p2"/>
          <p:cNvSpPr/>
          <p:nvPr/>
        </p:nvSpPr>
        <p:spPr>
          <a:xfrm flipH="1">
            <a:off x="1" y="5085135"/>
            <a:ext cx="9144000" cy="58500"/>
          </a:xfrm>
          <a:prstGeom prst="rect">
            <a:avLst/>
          </a:prstGeom>
          <a:gradFill>
            <a:gsLst>
              <a:gs pos="0">
                <a:srgbClr val="002060"/>
              </a:gs>
              <a:gs pos="26000">
                <a:srgbClr val="002060"/>
              </a:gs>
              <a:gs pos="50000">
                <a:srgbClr val="00B0F0"/>
              </a:gs>
              <a:gs pos="80000">
                <a:schemeClr val="lt1"/>
              </a:gs>
              <a:gs pos="90000">
                <a:srgbClr val="94DEF9"/>
              </a:gs>
              <a:gs pos="100000">
                <a:srgbClr val="0092DA"/>
              </a:gs>
            </a:gsLst>
            <a:lin ang="108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/>
          <p:nvPr/>
        </p:nvSpPr>
        <p:spPr>
          <a:xfrm flipH="1">
            <a:off x="1" y="5085135"/>
            <a:ext cx="9144000" cy="58500"/>
          </a:xfrm>
          <a:prstGeom prst="rect">
            <a:avLst/>
          </a:prstGeom>
          <a:gradFill>
            <a:gsLst>
              <a:gs pos="0">
                <a:srgbClr val="002060"/>
              </a:gs>
              <a:gs pos="26000">
                <a:srgbClr val="002060"/>
              </a:gs>
              <a:gs pos="50000">
                <a:srgbClr val="00B0F0"/>
              </a:gs>
              <a:gs pos="80000">
                <a:schemeClr val="lt1"/>
              </a:gs>
              <a:gs pos="90000">
                <a:srgbClr val="94DEF9"/>
              </a:gs>
              <a:gs pos="100000">
                <a:srgbClr val="0092DA"/>
              </a:gs>
            </a:gsLst>
            <a:lin ang="10800000" scaled="0"/>
          </a:gra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0" name="Google Shape;20;p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•"/>
              <a:defRPr/>
            </a:lvl1pPr>
            <a:lvl2pPr indent="-317500" lvl="1" marL="914400" rtl="0">
              <a:spcBef>
                <a:spcPts val="300"/>
              </a:spcBef>
              <a:spcAft>
                <a:spcPts val="0"/>
              </a:spcAft>
              <a:buSzPts val="1400"/>
              <a:buChar char="•"/>
              <a:defRPr/>
            </a:lvl2pPr>
            <a:lvl3pPr indent="-298450" lvl="2" marL="1371600" rtl="0">
              <a:spcBef>
                <a:spcPts val="300"/>
              </a:spcBef>
              <a:spcAft>
                <a:spcPts val="0"/>
              </a:spcAft>
              <a:buSzPts val="1100"/>
              <a:buChar char="•"/>
              <a:defRPr/>
            </a:lvl3pPr>
            <a:lvl4pPr indent="-292100" lvl="3" marL="18288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4pPr>
            <a:lvl5pPr indent="-292100" lvl="4" marL="22860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5pPr>
            <a:lvl6pPr indent="-292100" lvl="5" marL="27432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6pPr>
            <a:lvl7pPr indent="-292100" lvl="6" marL="32004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7pPr>
            <a:lvl8pPr indent="-292100" lvl="7" marL="36576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8pPr>
            <a:lvl9pPr indent="-292100" lvl="8" marL="4114800" rtl="0">
              <a:spcBef>
                <a:spcPts val="300"/>
              </a:spcBef>
              <a:spcAft>
                <a:spcPts val="0"/>
              </a:spcAft>
              <a:buSzPts val="1000"/>
              <a:buChar char="•"/>
              <a:defRPr/>
            </a:lvl9pPr>
          </a:lstStyle>
          <a:p/>
        </p:txBody>
      </p:sp>
      <p:sp>
        <p:nvSpPr>
          <p:cNvPr id="25" name="Google Shape;25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1"/>
            </a:gs>
            <a:gs pos="10000">
              <a:schemeClr val="lt1"/>
            </a:gs>
            <a:gs pos="97000">
              <a:srgbClr val="D8D8D8"/>
            </a:gs>
            <a:gs pos="100000">
              <a:srgbClr val="D8D8D8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7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b="0" i="0" sz="2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302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2100" lvl="3" marL="1828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2100" lvl="4" marL="22860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2100" lvl="5" marL="27432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2100" lvl="6" marL="32004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2100" lvl="7" marL="36576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2100" lvl="8" marL="4114800" marR="0" rt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•"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76727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767272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767272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3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7"/>
          <p:cNvSpPr/>
          <p:nvPr/>
        </p:nvSpPr>
        <p:spPr>
          <a:xfrm>
            <a:off x="600600" y="1912225"/>
            <a:ext cx="7942800" cy="1714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" name="Google Shape;32;p7"/>
          <p:cNvSpPr txBox="1"/>
          <p:nvPr>
            <p:ph type="ctrTitle"/>
          </p:nvPr>
        </p:nvSpPr>
        <p:spPr>
          <a:xfrm>
            <a:off x="2130900" y="2056525"/>
            <a:ext cx="4882200" cy="811800"/>
          </a:xfrm>
          <a:prstGeom prst="rect">
            <a:avLst/>
          </a:prstGeom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Home Finder</a:t>
            </a:r>
            <a:endParaRPr/>
          </a:p>
        </p:txBody>
      </p:sp>
      <p:sp>
        <p:nvSpPr>
          <p:cNvPr id="33" name="Google Shape;33;p7"/>
          <p:cNvSpPr txBox="1"/>
          <p:nvPr>
            <p:ph idx="1" type="subTitle"/>
          </p:nvPr>
        </p:nvSpPr>
        <p:spPr>
          <a:xfrm>
            <a:off x="3044700" y="2686275"/>
            <a:ext cx="3423900" cy="9405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fontScale="47500" lnSpcReduction="20000"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Daniel Chrisman, Christian Boughton, Ella Knott, Michael Wieland, Lith Almadani</a:t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Client/Advisor: Dr Timothy Bigelow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Problem Statement</a:t>
            </a:r>
            <a:endParaRPr/>
          </a:p>
        </p:txBody>
      </p:sp>
      <p:sp>
        <p:nvSpPr>
          <p:cNvPr id="39" name="Google Shape;39;p8"/>
          <p:cNvSpPr txBox="1"/>
          <p:nvPr>
            <p:ph idx="4294967295" type="body"/>
          </p:nvPr>
        </p:nvSpPr>
        <p:spPr>
          <a:xfrm>
            <a:off x="311700" y="1152475"/>
            <a:ext cx="5190300" cy="39912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Buying a home is a </a:t>
            </a:r>
            <a:r>
              <a:rPr lang="en"/>
              <a:t>stressful</a:t>
            </a:r>
            <a:r>
              <a:rPr lang="en"/>
              <a:t> and time </a:t>
            </a:r>
            <a:r>
              <a:rPr lang="en"/>
              <a:t>consuming</a:t>
            </a:r>
            <a:r>
              <a:rPr lang="en"/>
              <a:t> process with current reality applications specializing niche areas. Our </a:t>
            </a:r>
            <a:r>
              <a:rPr lang="en"/>
              <a:t>application</a:t>
            </a:r>
            <a:r>
              <a:rPr lang="en"/>
              <a:t> provides a single interface for each step.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User inputs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Frequent locations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Travel time constraints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Heat map generation of ideal areas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For sale homes and information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Works for </a:t>
            </a:r>
            <a:r>
              <a:rPr lang="en"/>
              <a:t>businesses as well</a:t>
            </a:r>
            <a:endParaRPr/>
          </a:p>
        </p:txBody>
      </p:sp>
      <p:pic>
        <p:nvPicPr>
          <p:cNvPr id="40" name="Google Shape;40;p8"/>
          <p:cNvPicPr preferRelativeResize="0"/>
          <p:nvPr/>
        </p:nvPicPr>
        <p:blipFill>
          <a:blip r:embed="rId3">
            <a:alphaModFix amt="80000"/>
          </a:blip>
          <a:stretch>
            <a:fillRect/>
          </a:stretch>
        </p:blipFill>
        <p:spPr>
          <a:xfrm>
            <a:off x="5502000" y="25"/>
            <a:ext cx="3642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Management Style</a:t>
            </a:r>
            <a:endParaRPr/>
          </a:p>
        </p:txBody>
      </p:sp>
      <p:sp>
        <p:nvSpPr>
          <p:cNvPr id="46" name="Google Shape;46;p9"/>
          <p:cNvSpPr txBox="1"/>
          <p:nvPr>
            <p:ph idx="4294967295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Agile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Flexibility - Agile allows us to </a:t>
            </a:r>
            <a:r>
              <a:rPr lang="en"/>
              <a:t>modify</a:t>
            </a:r>
            <a:r>
              <a:rPr lang="en"/>
              <a:t> our </a:t>
            </a:r>
            <a:r>
              <a:rPr lang="en"/>
              <a:t>design at any point in the process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Focus - Agile allows us to work on a single small task at a time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Error Handling - Agile provides a modular approach to design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Control - Each member has control over their assigned areas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Inclusivity - Each member is responsible for an engineering aspect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Collaboration - Increased frequency of area dependencies and feedback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Client Oriented - Increased communication and feedback from the client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Task Decomposition</a:t>
            </a:r>
            <a:endParaRPr/>
          </a:p>
        </p:txBody>
      </p:sp>
      <p:sp>
        <p:nvSpPr>
          <p:cNvPr id="52" name="Google Shape;52;p10"/>
          <p:cNvSpPr txBox="1"/>
          <p:nvPr>
            <p:ph idx="4294967295" type="body"/>
          </p:nvPr>
        </p:nvSpPr>
        <p:spPr>
          <a:xfrm>
            <a:off x="0" y="2735775"/>
            <a:ext cx="2476500" cy="14280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857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Obtain hosting platform</a:t>
            </a:r>
            <a:endParaRPr sz="900">
              <a:solidFill>
                <a:schemeClr val="dk1"/>
              </a:solidFill>
            </a:endParaRPr>
          </a:p>
          <a:p>
            <a:pPr indent="-2857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Obtain APIs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Obtain Google Map APIs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Obtain Zillow APIs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53" name="Google Shape;53;p10"/>
          <p:cNvSpPr txBox="1"/>
          <p:nvPr>
            <p:ph idx="4294967295" type="body"/>
          </p:nvPr>
        </p:nvSpPr>
        <p:spPr>
          <a:xfrm>
            <a:off x="2214075" y="2735775"/>
            <a:ext cx="3621600" cy="14997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85750" lvl="0" marL="45720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Develop a front-end-only product for the first iteration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Design the visual appearance of the website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Create a graphic interface with HTML and CSS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Add functionality with JS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Process inputs to be used by APIs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lnSpc>
                <a:spcPct val="95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Modify API output for results</a:t>
            </a:r>
            <a:endParaRPr sz="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54" name="Google Shape;54;p10"/>
          <p:cNvSpPr txBox="1"/>
          <p:nvPr>
            <p:ph idx="4294967295" type="body"/>
          </p:nvPr>
        </p:nvSpPr>
        <p:spPr>
          <a:xfrm>
            <a:off x="5522400" y="2735775"/>
            <a:ext cx="3621600" cy="1683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8575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900"/>
              <a:buChar char="●"/>
            </a:pPr>
            <a:r>
              <a:rPr lang="en" sz="900">
                <a:solidFill>
                  <a:schemeClr val="dk1"/>
                </a:solidFill>
              </a:rPr>
              <a:t>Develop a traditional front-end UI/UX version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Modify the graphic interface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Modify the functionality to support forums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Process inputs from forums with PHP to be used by APIs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Modify API outputs for results</a:t>
            </a:r>
            <a:endParaRPr sz="900">
              <a:solidFill>
                <a:schemeClr val="dk1"/>
              </a:solidFill>
            </a:endParaRPr>
          </a:p>
          <a:p>
            <a:pPr indent="-285750" lvl="1" marL="91440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900"/>
              <a:buChar char="○"/>
            </a:pPr>
            <a:r>
              <a:rPr lang="en" sz="900">
                <a:solidFill>
                  <a:schemeClr val="dk1"/>
                </a:solidFill>
              </a:rPr>
              <a:t>Send results back to the users</a:t>
            </a:r>
            <a:endParaRPr sz="7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chemeClr val="dk1"/>
              </a:solidFill>
            </a:endParaRPr>
          </a:p>
        </p:txBody>
      </p:sp>
      <p:sp>
        <p:nvSpPr>
          <p:cNvPr id="55" name="Google Shape;55;p10"/>
          <p:cNvSpPr txBox="1"/>
          <p:nvPr/>
        </p:nvSpPr>
        <p:spPr>
          <a:xfrm>
            <a:off x="311700" y="2371650"/>
            <a:ext cx="8520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Resources			 First I</a:t>
            </a:r>
            <a:r>
              <a:rPr lang="en"/>
              <a:t>teration					   Final Product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1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Risks and Risk Mitigation</a:t>
            </a:r>
            <a:endParaRPr/>
          </a:p>
        </p:txBody>
      </p:sp>
      <p:sp>
        <p:nvSpPr>
          <p:cNvPr id="61" name="Google Shape;61;p11"/>
          <p:cNvSpPr txBox="1"/>
          <p:nvPr>
            <p:ph idx="4294967295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Obtain Host Platform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Many free hosting platforms consist of maximum requests</a:t>
            </a:r>
            <a:endParaRPr/>
          </a:p>
          <a:p>
            <a:pPr indent="-298450" lvl="2" marL="1371600" rtl="0" algn="l">
              <a:spcBef>
                <a:spcPts val="300"/>
              </a:spcBef>
              <a:spcAft>
                <a:spcPts val="0"/>
              </a:spcAft>
              <a:buSzPts val="1100"/>
              <a:buChar char="•"/>
            </a:pPr>
            <a:r>
              <a:rPr lang="en"/>
              <a:t>Buy a platform with no restraints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Obtain APIs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We need to find the APIs to be able to have correct and current dated information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If a company denies us access we must find a different way to display the data</a:t>
            </a:r>
            <a:endParaRPr/>
          </a:p>
          <a:p>
            <a:pPr indent="-298450" lvl="2" marL="1371600" rtl="0" algn="l">
              <a:spcBef>
                <a:spcPts val="300"/>
              </a:spcBef>
              <a:spcAft>
                <a:spcPts val="0"/>
              </a:spcAft>
              <a:buSzPts val="1100"/>
              <a:buChar char="•"/>
            </a:pPr>
            <a:r>
              <a:rPr lang="en"/>
              <a:t>Find alternative real estate applications to use data from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Develop the front-end-only product for the first iteration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Additional requirements are added by our client</a:t>
            </a:r>
            <a:endParaRPr/>
          </a:p>
          <a:p>
            <a:pPr indent="-298450" lvl="2" marL="1371600" rtl="0" algn="l">
              <a:spcBef>
                <a:spcPts val="300"/>
              </a:spcBef>
              <a:spcAft>
                <a:spcPts val="0"/>
              </a:spcAft>
              <a:buSzPts val="1100"/>
              <a:buChar char="•"/>
            </a:pPr>
            <a:r>
              <a:rPr lang="en"/>
              <a:t>Could cause a restart or run into issues such as needed further APIs</a:t>
            </a:r>
            <a:endParaRPr/>
          </a:p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•"/>
            </a:pPr>
            <a:r>
              <a:rPr lang="en"/>
              <a:t>Develop a traditional front-end UI/UX version</a:t>
            </a:r>
            <a:endParaRPr/>
          </a:p>
          <a:p>
            <a:pPr indent="-317500" lvl="1" marL="914400" rtl="0" algn="l">
              <a:spcBef>
                <a:spcPts val="3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Risk level - low</a:t>
            </a:r>
            <a:endParaRPr/>
          </a:p>
          <a:p>
            <a:pPr indent="-298450" lvl="2" marL="1371600" rtl="0" algn="l">
              <a:spcBef>
                <a:spcPts val="300"/>
              </a:spcBef>
              <a:spcAft>
                <a:spcPts val="0"/>
              </a:spcAft>
              <a:buSzPts val="1100"/>
              <a:buChar char="•"/>
            </a:pPr>
            <a:r>
              <a:rPr lang="en"/>
              <a:t>We will have everything we need to develop a secure, cache oriented application to save user data.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2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</a:t>
            </a:r>
            <a:r>
              <a:rPr lang="en"/>
              <a:t>Schedule</a:t>
            </a:r>
            <a:endParaRPr/>
          </a:p>
        </p:txBody>
      </p:sp>
      <p:pic>
        <p:nvPicPr>
          <p:cNvPr id="67" name="Google Shape;67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102780"/>
            <a:ext cx="9144003" cy="40407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/>
          <p:nvPr>
            <p:ph idx="4294967295"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Effort Level</a:t>
            </a:r>
            <a:endParaRPr/>
          </a:p>
        </p:txBody>
      </p:sp>
      <p:sp>
        <p:nvSpPr>
          <p:cNvPr id="73" name="Google Shape;73;p13"/>
          <p:cNvSpPr txBox="1"/>
          <p:nvPr>
            <p:ph idx="4294967295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323850" lvl="0" marL="457200" rtl="0" algn="l">
              <a:spcBef>
                <a:spcPts val="6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Obtain Host Platform &amp; APIs</a:t>
            </a:r>
            <a:endParaRPr sz="1500"/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200"/>
              <a:t>This portion of the project has been done for the requirements and functionality to current date</a:t>
            </a:r>
            <a:endParaRPr sz="1200"/>
          </a:p>
          <a:p>
            <a:pPr indent="-323850" lvl="0" marL="457200" rtl="0" algn="l">
              <a:spcBef>
                <a:spcPts val="6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Develop the front-end-only product for the first iteration</a:t>
            </a:r>
            <a:endParaRPr sz="15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Visual appearance - 5 hours</a:t>
            </a:r>
            <a:endParaRPr sz="12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Graphic interface with functionality - 10 - 15 hours</a:t>
            </a:r>
            <a:endParaRPr sz="12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Add API interfacing - 3 hours</a:t>
            </a:r>
            <a:endParaRPr sz="12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Modify outputs for results - 2 hours</a:t>
            </a:r>
            <a:endParaRPr sz="1200"/>
          </a:p>
          <a:p>
            <a:pPr indent="-323850" lvl="0" marL="457200" rtl="0" algn="l">
              <a:spcBef>
                <a:spcPts val="600"/>
              </a:spcBef>
              <a:spcAft>
                <a:spcPts val="0"/>
              </a:spcAft>
              <a:buSzPts val="1500"/>
              <a:buChar char="•"/>
            </a:pPr>
            <a:r>
              <a:rPr lang="en" sz="1500"/>
              <a:t>Develop a traditional front-end UI/UX version</a:t>
            </a:r>
            <a:endParaRPr sz="15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Modify the graphic interface - 10 hours</a:t>
            </a:r>
            <a:endParaRPr sz="1200"/>
          </a:p>
          <a:p>
            <a:pPr indent="-304800" lvl="1" marL="9144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Create Backend - 10 hours</a:t>
            </a:r>
            <a:endParaRPr sz="1200"/>
          </a:p>
          <a:p>
            <a:pPr indent="-304800" lvl="2" marL="13716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Process inputs from forums with PHP to be used by APIs - 10 - 15 hours</a:t>
            </a:r>
            <a:endParaRPr sz="1200"/>
          </a:p>
          <a:p>
            <a:pPr indent="-304800" lvl="2" marL="1371600" rtl="0" algn="l">
              <a:spcBef>
                <a:spcPts val="300"/>
              </a:spcBef>
              <a:spcAft>
                <a:spcPts val="0"/>
              </a:spcAft>
              <a:buSzPts val="1200"/>
              <a:buChar char="•"/>
            </a:pPr>
            <a:r>
              <a:rPr lang="en" sz="1200"/>
              <a:t>Modify outputs and send them back to the user - 15 - 20 hours</a:t>
            </a:r>
            <a:endParaRPr sz="1200"/>
          </a:p>
          <a:p>
            <a:pPr indent="-325394" lvl="0" marL="457200" rtl="0" algn="l">
              <a:spcBef>
                <a:spcPts val="600"/>
              </a:spcBef>
              <a:spcAft>
                <a:spcPts val="0"/>
              </a:spcAft>
              <a:buSzPts val="1524"/>
              <a:buChar char="•"/>
            </a:pPr>
            <a:r>
              <a:rPr lang="en" sz="1524"/>
              <a:t>Testing - 20 hours</a:t>
            </a:r>
            <a:endParaRPr sz="1524"/>
          </a:p>
          <a:p>
            <a:pPr indent="0" lvl="0" marL="91440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heme2">
  <a:themeElements>
    <a:clrScheme name="Custom 1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0AFFF"/>
      </a:accent1>
      <a:accent2>
        <a:srgbClr val="2992FA"/>
      </a:accent2>
      <a:accent3>
        <a:srgbClr val="0070C0"/>
      </a:accent3>
      <a:accent4>
        <a:srgbClr val="19578F"/>
      </a:accent4>
      <a:accent5>
        <a:srgbClr val="0E4374"/>
      </a:accent5>
      <a:accent6>
        <a:srgbClr val="073965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