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Fira Sans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22" Type="http://schemas.openxmlformats.org/officeDocument/2006/relationships/font" Target="fonts/FiraSansMedium-bold.fntdata"/><Relationship Id="rId10" Type="http://schemas.openxmlformats.org/officeDocument/2006/relationships/slide" Target="slides/slide5.xml"/><Relationship Id="rId21" Type="http://schemas.openxmlformats.org/officeDocument/2006/relationships/font" Target="fonts/FiraSansMedium-regular.fntdata"/><Relationship Id="rId13" Type="http://schemas.openxmlformats.org/officeDocument/2006/relationships/slide" Target="slides/slide8.xml"/><Relationship Id="rId24" Type="http://schemas.openxmlformats.org/officeDocument/2006/relationships/font" Target="fonts/FiraSansMedium-boldItalic.fntdata"/><Relationship Id="rId12" Type="http://schemas.openxmlformats.org/officeDocument/2006/relationships/slide" Target="slides/slide7.xml"/><Relationship Id="rId23" Type="http://schemas.openxmlformats.org/officeDocument/2006/relationships/font" Target="fonts/FiraSans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22bf45199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22bf451999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45039f4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45039f4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1469f2ca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1469f2ca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2bf451999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22bf451999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2cefb80a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2cefb80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2cefb80a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2cefb80a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2bf4519991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2bf4519991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bf451999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bf451999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bf451999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bf451999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bf4519991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2bf4519991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145039f4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145039f4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 name="Shape 11"/>
        <p:cNvGrpSpPr/>
        <p:nvPr/>
      </p:nvGrpSpPr>
      <p:grpSpPr>
        <a:xfrm>
          <a:off x="0" y="0"/>
          <a:ext cx="0" cy="0"/>
          <a:chOff x="0" y="0"/>
          <a:chExt cx="0" cy="0"/>
        </a:xfrm>
      </p:grpSpPr>
      <p:sp>
        <p:nvSpPr>
          <p:cNvPr id="12" name="Google Shape;12;p2"/>
          <p:cNvSpPr txBox="1"/>
          <p:nvPr>
            <p:ph type="title"/>
          </p:nvPr>
        </p:nvSpPr>
        <p:spPr>
          <a:xfrm>
            <a:off x="115200" y="119058"/>
            <a:ext cx="8914800" cy="329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2000"/>
              <a:buFont typeface="Calibri"/>
              <a:buNone/>
              <a:defRPr b="1" sz="2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body"/>
          </p:nvPr>
        </p:nvSpPr>
        <p:spPr>
          <a:xfrm>
            <a:off x="113955" y="437346"/>
            <a:ext cx="8914800" cy="437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600"/>
              </a:spcBef>
              <a:spcAft>
                <a:spcPts val="0"/>
              </a:spcAft>
              <a:buClr>
                <a:schemeClr val="dk1"/>
              </a:buClr>
              <a:buSzPts val="1500"/>
              <a:buNone/>
              <a:defRPr sz="1500"/>
            </a:lvl1pPr>
            <a:lvl2pPr indent="-317500" lvl="1" marL="914400" algn="l">
              <a:lnSpc>
                <a:spcPct val="90000"/>
              </a:lnSpc>
              <a:spcBef>
                <a:spcPts val="300"/>
              </a:spcBef>
              <a:spcAft>
                <a:spcPts val="0"/>
              </a:spcAft>
              <a:buClr>
                <a:schemeClr val="dk1"/>
              </a:buClr>
              <a:buSzPts val="1400"/>
              <a:buChar char="•"/>
              <a:defRPr/>
            </a:lvl2pPr>
            <a:lvl3pPr indent="-317500" lvl="2" marL="1371600" algn="l">
              <a:lnSpc>
                <a:spcPct val="90000"/>
              </a:lnSpc>
              <a:spcBef>
                <a:spcPts val="300"/>
              </a:spcBef>
              <a:spcAft>
                <a:spcPts val="0"/>
              </a:spcAft>
              <a:buClr>
                <a:schemeClr val="dk1"/>
              </a:buClr>
              <a:buSzPts val="1400"/>
              <a:buChar char="•"/>
              <a:defRPr/>
            </a:lvl3pPr>
            <a:lvl4pPr indent="-317500" lvl="3" marL="1828800" algn="l">
              <a:lnSpc>
                <a:spcPct val="90000"/>
              </a:lnSpc>
              <a:spcBef>
                <a:spcPts val="300"/>
              </a:spcBef>
              <a:spcAft>
                <a:spcPts val="0"/>
              </a:spcAft>
              <a:buClr>
                <a:schemeClr val="dk1"/>
              </a:buClr>
              <a:buSzPts val="1400"/>
              <a:buChar char="•"/>
              <a:defRPr/>
            </a:lvl4pPr>
            <a:lvl5pPr indent="-317500" lvl="4" marL="2286000" algn="l">
              <a:lnSpc>
                <a:spcPct val="90000"/>
              </a:lnSpc>
              <a:spcBef>
                <a:spcPts val="300"/>
              </a:spcBef>
              <a:spcAft>
                <a:spcPts val="0"/>
              </a:spcAft>
              <a:buClr>
                <a:schemeClr val="dk1"/>
              </a:buClr>
              <a:buSzPts val="1400"/>
              <a:buChar char="•"/>
              <a:defRPr/>
            </a:lvl5pPr>
            <a:lvl6pPr indent="-317500" lvl="5" marL="2743200" algn="l">
              <a:lnSpc>
                <a:spcPct val="90000"/>
              </a:lnSpc>
              <a:spcBef>
                <a:spcPts val="300"/>
              </a:spcBef>
              <a:spcAft>
                <a:spcPts val="0"/>
              </a:spcAft>
              <a:buClr>
                <a:schemeClr val="dk1"/>
              </a:buClr>
              <a:buSzPts val="1400"/>
              <a:buChar char="•"/>
              <a:defRPr/>
            </a:lvl6pPr>
            <a:lvl7pPr indent="-317500" lvl="6" marL="3200400" algn="l">
              <a:lnSpc>
                <a:spcPct val="90000"/>
              </a:lnSpc>
              <a:spcBef>
                <a:spcPts val="300"/>
              </a:spcBef>
              <a:spcAft>
                <a:spcPts val="0"/>
              </a:spcAft>
              <a:buClr>
                <a:schemeClr val="dk1"/>
              </a:buClr>
              <a:buSzPts val="1400"/>
              <a:buChar char="•"/>
              <a:defRPr/>
            </a:lvl7pPr>
            <a:lvl8pPr indent="-317500" lvl="7" marL="3657600" algn="l">
              <a:lnSpc>
                <a:spcPct val="90000"/>
              </a:lnSpc>
              <a:spcBef>
                <a:spcPts val="300"/>
              </a:spcBef>
              <a:spcAft>
                <a:spcPts val="0"/>
              </a:spcAft>
              <a:buClr>
                <a:schemeClr val="dk1"/>
              </a:buClr>
              <a:buSzPts val="1400"/>
              <a:buChar char="•"/>
              <a:defRPr/>
            </a:lvl8pPr>
            <a:lvl9pPr indent="-317500" lvl="8" marL="4114800" algn="l">
              <a:lnSpc>
                <a:spcPct val="90000"/>
              </a:lnSpc>
              <a:spcBef>
                <a:spcPts val="300"/>
              </a:spcBef>
              <a:spcAft>
                <a:spcPts val="0"/>
              </a:spcAft>
              <a:buClr>
                <a:schemeClr val="dk1"/>
              </a:buClr>
              <a:buSzPts val="1400"/>
              <a:buChar char="•"/>
              <a:defRPr/>
            </a:lvl9pPr>
          </a:lstStyle>
          <a:p/>
        </p:txBody>
      </p:sp>
      <p:sp>
        <p:nvSpPr>
          <p:cNvPr id="14" name="Google Shape;14;p2"/>
          <p:cNvSpPr/>
          <p:nvPr/>
        </p:nvSpPr>
        <p:spPr>
          <a:xfrm flipH="1">
            <a:off x="1" y="5085135"/>
            <a:ext cx="9144000" cy="585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4"/>
          <p:cNvSpPr/>
          <p:nvPr/>
        </p:nvSpPr>
        <p:spPr>
          <a:xfrm flipH="1">
            <a:off x="1" y="5085135"/>
            <a:ext cx="9144000" cy="585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5"/>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600"/>
              </a:spcBef>
              <a:spcAft>
                <a:spcPts val="0"/>
              </a:spcAft>
              <a:buSzPts val="2800"/>
              <a:buNone/>
              <a:defRPr sz="2800"/>
            </a:lvl1pPr>
            <a:lvl2pPr lvl="1" rtl="0" algn="ctr">
              <a:lnSpc>
                <a:spcPct val="100000"/>
              </a:lnSpc>
              <a:spcBef>
                <a:spcPts val="300"/>
              </a:spcBef>
              <a:spcAft>
                <a:spcPts val="0"/>
              </a:spcAft>
              <a:buSzPts val="2800"/>
              <a:buNone/>
              <a:defRPr sz="2800"/>
            </a:lvl2pPr>
            <a:lvl3pPr lvl="2" rtl="0" algn="ctr">
              <a:lnSpc>
                <a:spcPct val="100000"/>
              </a:lnSpc>
              <a:spcBef>
                <a:spcPts val="300"/>
              </a:spcBef>
              <a:spcAft>
                <a:spcPts val="0"/>
              </a:spcAft>
              <a:buSzPts val="2800"/>
              <a:buNone/>
              <a:defRPr sz="2800"/>
            </a:lvl3pPr>
            <a:lvl4pPr lvl="3" rtl="0" algn="ctr">
              <a:lnSpc>
                <a:spcPct val="100000"/>
              </a:lnSpc>
              <a:spcBef>
                <a:spcPts val="300"/>
              </a:spcBef>
              <a:spcAft>
                <a:spcPts val="0"/>
              </a:spcAft>
              <a:buSzPts val="2800"/>
              <a:buNone/>
              <a:defRPr sz="2800"/>
            </a:lvl4pPr>
            <a:lvl5pPr lvl="4" rtl="0" algn="ctr">
              <a:lnSpc>
                <a:spcPct val="100000"/>
              </a:lnSpc>
              <a:spcBef>
                <a:spcPts val="300"/>
              </a:spcBef>
              <a:spcAft>
                <a:spcPts val="0"/>
              </a:spcAft>
              <a:buSzPts val="2800"/>
              <a:buNone/>
              <a:defRPr sz="2800"/>
            </a:lvl5pPr>
            <a:lvl6pPr lvl="5" rtl="0" algn="ctr">
              <a:lnSpc>
                <a:spcPct val="100000"/>
              </a:lnSpc>
              <a:spcBef>
                <a:spcPts val="300"/>
              </a:spcBef>
              <a:spcAft>
                <a:spcPts val="0"/>
              </a:spcAft>
              <a:buSzPts val="2800"/>
              <a:buNone/>
              <a:defRPr sz="2800"/>
            </a:lvl6pPr>
            <a:lvl7pPr lvl="6" rtl="0" algn="ctr">
              <a:lnSpc>
                <a:spcPct val="100000"/>
              </a:lnSpc>
              <a:spcBef>
                <a:spcPts val="300"/>
              </a:spcBef>
              <a:spcAft>
                <a:spcPts val="0"/>
              </a:spcAft>
              <a:buSzPts val="2800"/>
              <a:buNone/>
              <a:defRPr sz="2800"/>
            </a:lvl7pPr>
            <a:lvl8pPr lvl="7" rtl="0" algn="ctr">
              <a:lnSpc>
                <a:spcPct val="100000"/>
              </a:lnSpc>
              <a:spcBef>
                <a:spcPts val="300"/>
              </a:spcBef>
              <a:spcAft>
                <a:spcPts val="0"/>
              </a:spcAft>
              <a:buSzPts val="2800"/>
              <a:buNone/>
              <a:defRPr sz="2800"/>
            </a:lvl8pPr>
            <a:lvl9pPr lvl="8" rtl="0" algn="ctr">
              <a:lnSpc>
                <a:spcPct val="100000"/>
              </a:lnSpc>
              <a:spcBef>
                <a:spcPts val="300"/>
              </a:spcBef>
              <a:spcAft>
                <a:spcPts val="0"/>
              </a:spcAft>
              <a:buSzPts val="2800"/>
              <a:buNone/>
              <a:defRPr sz="2800"/>
            </a:lvl9pPr>
          </a:lstStyle>
          <a:p/>
        </p:txBody>
      </p:sp>
      <p:sp>
        <p:nvSpPr>
          <p:cNvPr id="21" name="Google Shape;21;p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2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 name="Google Shape;24;p6"/>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30200" lvl="0" marL="457200" rtl="0">
              <a:spcBef>
                <a:spcPts val="600"/>
              </a:spcBef>
              <a:spcAft>
                <a:spcPts val="0"/>
              </a:spcAft>
              <a:buSzPts val="1600"/>
              <a:buChar char="•"/>
              <a:defRPr/>
            </a:lvl1pPr>
            <a:lvl2pPr indent="-317500" lvl="1" marL="914400" rtl="0">
              <a:spcBef>
                <a:spcPts val="300"/>
              </a:spcBef>
              <a:spcAft>
                <a:spcPts val="0"/>
              </a:spcAft>
              <a:buSzPts val="1400"/>
              <a:buChar char="•"/>
              <a:defRPr/>
            </a:lvl2pPr>
            <a:lvl3pPr indent="-298450" lvl="2" marL="1371600" rtl="0">
              <a:spcBef>
                <a:spcPts val="300"/>
              </a:spcBef>
              <a:spcAft>
                <a:spcPts val="0"/>
              </a:spcAft>
              <a:buSzPts val="1100"/>
              <a:buChar char="•"/>
              <a:defRPr/>
            </a:lvl3pPr>
            <a:lvl4pPr indent="-292100" lvl="3" marL="1828800" rtl="0">
              <a:spcBef>
                <a:spcPts val="300"/>
              </a:spcBef>
              <a:spcAft>
                <a:spcPts val="0"/>
              </a:spcAft>
              <a:buSzPts val="1000"/>
              <a:buChar char="•"/>
              <a:defRPr/>
            </a:lvl4pPr>
            <a:lvl5pPr indent="-292100" lvl="4" marL="2286000" rtl="0">
              <a:spcBef>
                <a:spcPts val="300"/>
              </a:spcBef>
              <a:spcAft>
                <a:spcPts val="0"/>
              </a:spcAft>
              <a:buSzPts val="1000"/>
              <a:buChar char="•"/>
              <a:defRPr/>
            </a:lvl5pPr>
            <a:lvl6pPr indent="-292100" lvl="5" marL="2743200" rtl="0">
              <a:spcBef>
                <a:spcPts val="300"/>
              </a:spcBef>
              <a:spcAft>
                <a:spcPts val="0"/>
              </a:spcAft>
              <a:buSzPts val="1000"/>
              <a:buChar char="•"/>
              <a:defRPr/>
            </a:lvl6pPr>
            <a:lvl7pPr indent="-292100" lvl="6" marL="3200400" rtl="0">
              <a:spcBef>
                <a:spcPts val="300"/>
              </a:spcBef>
              <a:spcAft>
                <a:spcPts val="0"/>
              </a:spcAft>
              <a:buSzPts val="1000"/>
              <a:buChar char="•"/>
              <a:defRPr/>
            </a:lvl7pPr>
            <a:lvl8pPr indent="-292100" lvl="7" marL="3657600" rtl="0">
              <a:spcBef>
                <a:spcPts val="300"/>
              </a:spcBef>
              <a:spcAft>
                <a:spcPts val="0"/>
              </a:spcAft>
              <a:buSzPts val="1000"/>
              <a:buChar char="•"/>
              <a:defRPr/>
            </a:lvl8pPr>
            <a:lvl9pPr indent="-292100" lvl="8" marL="4114800" rtl="0">
              <a:spcBef>
                <a:spcPts val="300"/>
              </a:spcBef>
              <a:spcAft>
                <a:spcPts val="0"/>
              </a:spcAft>
              <a:buSzPts val="1000"/>
              <a:buChar char="•"/>
              <a:defRPr/>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
              <a:schemeClr val="lt1"/>
            </a:gs>
            <a:gs pos="97000">
              <a:srgbClr val="D8D8D8"/>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500"/>
              <a:buFont typeface="Calibri"/>
              <a:buNone/>
              <a:defRPr b="0" i="0" sz="25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3pPr>
            <a:lvl4pPr indent="-292100" lvl="3" marL="1828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72"/>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72"/>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7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28fQeAiBTyY1EV2nLhRjXt9v8xEmtBE-/view"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7"/>
          <p:cNvPicPr preferRelativeResize="0"/>
          <p:nvPr/>
        </p:nvPicPr>
        <p:blipFill>
          <a:blip r:embed="rId3">
            <a:alphaModFix/>
          </a:blip>
          <a:stretch>
            <a:fillRect/>
          </a:stretch>
        </p:blipFill>
        <p:spPr>
          <a:xfrm>
            <a:off x="0" y="0"/>
            <a:ext cx="9144003" cy="5143501"/>
          </a:xfrm>
          <a:prstGeom prst="rect">
            <a:avLst/>
          </a:prstGeom>
          <a:noFill/>
          <a:ln>
            <a:noFill/>
          </a:ln>
        </p:spPr>
      </p:pic>
      <p:sp>
        <p:nvSpPr>
          <p:cNvPr id="31" name="Google Shape;31;p7"/>
          <p:cNvSpPr/>
          <p:nvPr/>
        </p:nvSpPr>
        <p:spPr>
          <a:xfrm>
            <a:off x="600600" y="1912225"/>
            <a:ext cx="7942800" cy="1714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txBox="1"/>
          <p:nvPr>
            <p:ph type="ctrTitle"/>
          </p:nvPr>
        </p:nvSpPr>
        <p:spPr>
          <a:xfrm>
            <a:off x="2130900" y="2056525"/>
            <a:ext cx="4882200" cy="8118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Home Finder</a:t>
            </a:r>
            <a:endParaRPr/>
          </a:p>
        </p:txBody>
      </p:sp>
      <p:sp>
        <p:nvSpPr>
          <p:cNvPr id="33" name="Google Shape;33;p7"/>
          <p:cNvSpPr txBox="1"/>
          <p:nvPr>
            <p:ph idx="1" type="subTitle"/>
          </p:nvPr>
        </p:nvSpPr>
        <p:spPr>
          <a:xfrm>
            <a:off x="3044700" y="2686275"/>
            <a:ext cx="3423900" cy="940500"/>
          </a:xfrm>
          <a:prstGeom prst="rect">
            <a:avLst/>
          </a:prstGeom>
        </p:spPr>
        <p:txBody>
          <a:bodyPr anchorCtr="0" anchor="t" bIns="34275" lIns="68575" spcFirstLastPara="1" rIns="68575" wrap="square" tIns="34275">
            <a:normAutofit fontScale="47500" lnSpcReduction="20000"/>
          </a:bodyPr>
          <a:lstStyle/>
          <a:p>
            <a:pPr indent="0" lvl="0" marL="0" rtl="0" algn="ctr">
              <a:spcBef>
                <a:spcPts val="600"/>
              </a:spcBef>
              <a:spcAft>
                <a:spcPts val="0"/>
              </a:spcAft>
              <a:buNone/>
            </a:pPr>
            <a:r>
              <a:rPr lang="en"/>
              <a:t>Daniel Chrisman, Christian Boughton, Ella Knott, Michael Wieland, Lith Almadani</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a:t>Client/Advisor: Dr Timothy Bigelow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Acceptance testing</a:t>
            </a:r>
            <a:endParaRPr/>
          </a:p>
        </p:txBody>
      </p:sp>
      <p:sp>
        <p:nvSpPr>
          <p:cNvPr id="131" name="Google Shape;131;p16"/>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Meetings with client</a:t>
            </a:r>
            <a:endParaRPr/>
          </a:p>
          <a:p>
            <a:pPr indent="-317500" lvl="1" marL="914400" rtl="0" algn="l">
              <a:spcBef>
                <a:spcPts val="300"/>
              </a:spcBef>
              <a:spcAft>
                <a:spcPts val="0"/>
              </a:spcAft>
              <a:buSzPts val="1400"/>
              <a:buChar char="•"/>
            </a:pPr>
            <a:r>
              <a:rPr lang="en"/>
              <a:t>Updates on progress, designs, and implementations.</a:t>
            </a:r>
            <a:endParaRPr/>
          </a:p>
          <a:p>
            <a:pPr indent="-317500" lvl="1" marL="914400" rtl="0" algn="l">
              <a:spcBef>
                <a:spcPts val="300"/>
              </a:spcBef>
              <a:spcAft>
                <a:spcPts val="0"/>
              </a:spcAft>
              <a:buSzPts val="1400"/>
              <a:buChar char="•"/>
            </a:pPr>
            <a:r>
              <a:rPr lang="en"/>
              <a:t>Feedback.</a:t>
            </a:r>
            <a:endParaRPr/>
          </a:p>
          <a:p>
            <a:pPr indent="-317500" lvl="1" marL="914400" rtl="0" algn="l">
              <a:spcBef>
                <a:spcPts val="300"/>
              </a:spcBef>
              <a:spcAft>
                <a:spcPts val="0"/>
              </a:spcAft>
              <a:buSzPts val="1400"/>
              <a:buChar char="•"/>
            </a:pPr>
            <a:r>
              <a:rPr lang="en"/>
              <a:t>Continuous involvement.</a:t>
            </a:r>
            <a:endParaRPr/>
          </a:p>
          <a:p>
            <a:pPr indent="-330200" lvl="0" marL="457200" rtl="0" algn="l">
              <a:spcBef>
                <a:spcPts val="600"/>
              </a:spcBef>
              <a:spcAft>
                <a:spcPts val="0"/>
              </a:spcAft>
              <a:buSzPts val="1600"/>
              <a:buChar char="•"/>
            </a:pPr>
            <a:r>
              <a:rPr lang="en"/>
              <a:t>Showcase with experienced professionals</a:t>
            </a:r>
            <a:endParaRPr/>
          </a:p>
          <a:p>
            <a:pPr indent="-317500" lvl="1" marL="914400" rtl="0" algn="l">
              <a:spcBef>
                <a:spcPts val="300"/>
              </a:spcBef>
              <a:spcAft>
                <a:spcPts val="0"/>
              </a:spcAft>
              <a:buSzPts val="1400"/>
              <a:buChar char="•"/>
            </a:pPr>
            <a:r>
              <a:rPr lang="en"/>
              <a:t>Outside interest with Homefinder.</a:t>
            </a:r>
            <a:endParaRPr/>
          </a:p>
          <a:p>
            <a:pPr indent="-317500" lvl="1" marL="914400" rtl="0" algn="l">
              <a:spcBef>
                <a:spcPts val="300"/>
              </a:spcBef>
              <a:spcAft>
                <a:spcPts val="0"/>
              </a:spcAft>
              <a:buSzPts val="1400"/>
              <a:buChar char="•"/>
            </a:pPr>
            <a:r>
              <a:rPr lang="en"/>
              <a:t>Demonstration of the use of Homefinder to real estate agents and received feedback.</a:t>
            </a:r>
            <a:endParaRPr/>
          </a:p>
          <a:p>
            <a:pPr indent="-317500" lvl="1" marL="914400" rtl="0" algn="l">
              <a:spcBef>
                <a:spcPts val="300"/>
              </a:spcBef>
              <a:spcAft>
                <a:spcPts val="0"/>
              </a:spcAft>
              <a:buSzPts val="1400"/>
              <a:buChar char="•"/>
            </a:pPr>
            <a:r>
              <a:rPr lang="en"/>
              <a:t>Beta access.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Security Testing</a:t>
            </a:r>
            <a:endParaRPr/>
          </a:p>
        </p:txBody>
      </p:sp>
      <p:sp>
        <p:nvSpPr>
          <p:cNvPr id="137" name="Google Shape;137;p17"/>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Web Penetration Testing Tools</a:t>
            </a:r>
            <a:endParaRPr/>
          </a:p>
          <a:p>
            <a:pPr indent="-317500" lvl="1" marL="914400" rtl="0" algn="l">
              <a:spcBef>
                <a:spcPts val="300"/>
              </a:spcBef>
              <a:spcAft>
                <a:spcPts val="0"/>
              </a:spcAft>
              <a:buSzPts val="1400"/>
              <a:buChar char="•"/>
            </a:pPr>
            <a:r>
              <a:rPr lang="en"/>
              <a:t>Burp Suite </a:t>
            </a:r>
            <a:endParaRPr/>
          </a:p>
          <a:p>
            <a:pPr indent="-317500" lvl="1" marL="914400" rtl="0" algn="l">
              <a:spcBef>
                <a:spcPts val="300"/>
              </a:spcBef>
              <a:spcAft>
                <a:spcPts val="0"/>
              </a:spcAft>
              <a:buSzPts val="1400"/>
              <a:buChar char="•"/>
            </a:pPr>
            <a:r>
              <a:rPr lang="en"/>
              <a:t>Nikto</a:t>
            </a:r>
            <a:endParaRPr/>
          </a:p>
          <a:p>
            <a:pPr indent="-317500" lvl="1" marL="914400" rtl="0" algn="l">
              <a:spcBef>
                <a:spcPts val="300"/>
              </a:spcBef>
              <a:spcAft>
                <a:spcPts val="0"/>
              </a:spcAft>
              <a:buSzPts val="1400"/>
              <a:buChar char="•"/>
            </a:pPr>
            <a:r>
              <a:rPr lang="en"/>
              <a:t>SQLMap</a:t>
            </a:r>
            <a:br>
              <a:rPr lang="en"/>
            </a:br>
            <a:endParaRPr/>
          </a:p>
          <a:p>
            <a:pPr indent="-330200" lvl="0" marL="457200" rtl="0" algn="l">
              <a:spcBef>
                <a:spcPts val="600"/>
              </a:spcBef>
              <a:spcAft>
                <a:spcPts val="0"/>
              </a:spcAft>
              <a:buSzPts val="1600"/>
              <a:buChar char="•"/>
            </a:pPr>
            <a:r>
              <a:rPr lang="en"/>
              <a:t>Manual tests against common vulnerabilities</a:t>
            </a:r>
            <a:endParaRPr/>
          </a:p>
          <a:p>
            <a:pPr indent="-317500" lvl="1" marL="914400" rtl="0" algn="l">
              <a:spcBef>
                <a:spcPts val="300"/>
              </a:spcBef>
              <a:spcAft>
                <a:spcPts val="0"/>
              </a:spcAft>
              <a:buSzPts val="1400"/>
              <a:buChar char="•"/>
            </a:pPr>
            <a:r>
              <a:rPr lang="en"/>
              <a:t>OWASP Top 10</a:t>
            </a:r>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8"/>
          <p:cNvSpPr txBox="1"/>
          <p:nvPr>
            <p:ph idx="4294967295"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Problem Statement</a:t>
            </a:r>
            <a:endParaRPr/>
          </a:p>
        </p:txBody>
      </p:sp>
      <p:sp>
        <p:nvSpPr>
          <p:cNvPr id="39" name="Google Shape;39;p8"/>
          <p:cNvSpPr txBox="1"/>
          <p:nvPr>
            <p:ph idx="4294967295" type="body"/>
          </p:nvPr>
        </p:nvSpPr>
        <p:spPr>
          <a:xfrm>
            <a:off x="311700" y="1152475"/>
            <a:ext cx="5190300" cy="3991200"/>
          </a:xfrm>
          <a:prstGeom prst="rect">
            <a:avLst/>
          </a:prstGeom>
        </p:spPr>
        <p:txBody>
          <a:bodyPr anchorCtr="0" anchor="t" bIns="34275" lIns="68575" spcFirstLastPara="1" rIns="68575" wrap="square" tIns="34275">
            <a:normAutofit/>
          </a:bodyPr>
          <a:lstStyle/>
          <a:p>
            <a:pPr indent="0" lvl="0" marL="0" rtl="0" algn="l">
              <a:spcBef>
                <a:spcPts val="600"/>
              </a:spcBef>
              <a:spcAft>
                <a:spcPts val="0"/>
              </a:spcAft>
              <a:buNone/>
            </a:pPr>
            <a:r>
              <a:rPr lang="en"/>
              <a:t>Buying a home is a stressful and time consuming process with current reality applications specializing niche areas. Our application provides a single interface for each step.</a:t>
            </a:r>
            <a:endParaRPr/>
          </a:p>
          <a:p>
            <a:pPr indent="-330200" lvl="0" marL="457200" rtl="0" algn="l">
              <a:spcBef>
                <a:spcPts val="600"/>
              </a:spcBef>
              <a:spcAft>
                <a:spcPts val="0"/>
              </a:spcAft>
              <a:buSzPts val="1600"/>
              <a:buChar char="•"/>
            </a:pPr>
            <a:r>
              <a:rPr lang="en"/>
              <a:t>User inputs</a:t>
            </a:r>
            <a:endParaRPr/>
          </a:p>
          <a:p>
            <a:pPr indent="-317500" lvl="1" marL="914400" rtl="0" algn="l">
              <a:spcBef>
                <a:spcPts val="300"/>
              </a:spcBef>
              <a:spcAft>
                <a:spcPts val="0"/>
              </a:spcAft>
              <a:buSzPts val="1400"/>
              <a:buChar char="•"/>
            </a:pPr>
            <a:r>
              <a:rPr lang="en"/>
              <a:t>Frequent locations</a:t>
            </a:r>
            <a:endParaRPr/>
          </a:p>
          <a:p>
            <a:pPr indent="-317500" lvl="1" marL="914400" rtl="0" algn="l">
              <a:spcBef>
                <a:spcPts val="300"/>
              </a:spcBef>
              <a:spcAft>
                <a:spcPts val="0"/>
              </a:spcAft>
              <a:buSzPts val="1400"/>
              <a:buChar char="•"/>
            </a:pPr>
            <a:r>
              <a:rPr lang="en"/>
              <a:t>Travel time constraints</a:t>
            </a:r>
            <a:endParaRPr/>
          </a:p>
          <a:p>
            <a:pPr indent="-330200" lvl="0" marL="457200" rtl="0" algn="l">
              <a:spcBef>
                <a:spcPts val="600"/>
              </a:spcBef>
              <a:spcAft>
                <a:spcPts val="0"/>
              </a:spcAft>
              <a:buSzPts val="1600"/>
              <a:buChar char="•"/>
            </a:pPr>
            <a:r>
              <a:rPr lang="en"/>
              <a:t>Heat map generation of ideal areas</a:t>
            </a:r>
            <a:endParaRPr/>
          </a:p>
          <a:p>
            <a:pPr indent="-330200" lvl="0" marL="457200" rtl="0" algn="l">
              <a:spcBef>
                <a:spcPts val="600"/>
              </a:spcBef>
              <a:spcAft>
                <a:spcPts val="0"/>
              </a:spcAft>
              <a:buSzPts val="1600"/>
              <a:buChar char="•"/>
            </a:pPr>
            <a:r>
              <a:rPr lang="en"/>
              <a:t>For sale homes and information</a:t>
            </a:r>
            <a:endParaRPr/>
          </a:p>
          <a:p>
            <a:pPr indent="-330200" lvl="0" marL="457200" rtl="0" algn="l">
              <a:spcBef>
                <a:spcPts val="600"/>
              </a:spcBef>
              <a:spcAft>
                <a:spcPts val="0"/>
              </a:spcAft>
              <a:buSzPts val="1600"/>
              <a:buChar char="•"/>
            </a:pPr>
            <a:r>
              <a:rPr lang="en"/>
              <a:t>Works for businesses as well</a:t>
            </a:r>
            <a:endParaRPr/>
          </a:p>
        </p:txBody>
      </p:sp>
      <p:pic>
        <p:nvPicPr>
          <p:cNvPr id="40" name="Google Shape;40;p8"/>
          <p:cNvPicPr preferRelativeResize="0"/>
          <p:nvPr/>
        </p:nvPicPr>
        <p:blipFill>
          <a:blip r:embed="rId3">
            <a:alphaModFix/>
          </a:blip>
          <a:stretch>
            <a:fillRect/>
          </a:stretch>
        </p:blipFill>
        <p:spPr>
          <a:xfrm>
            <a:off x="5502000" y="25"/>
            <a:ext cx="3642000" cy="507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9"/>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Unit Testing</a:t>
            </a:r>
            <a:endParaRPr/>
          </a:p>
        </p:txBody>
      </p:sp>
      <p:sp>
        <p:nvSpPr>
          <p:cNvPr id="46" name="Google Shape;46;p9"/>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AutoNum type="arabicPeriod"/>
            </a:pPr>
            <a:r>
              <a:rPr lang="en"/>
              <a:t>User Account Creation and Management</a:t>
            </a:r>
            <a:endParaRPr/>
          </a:p>
          <a:p>
            <a:pPr indent="-330200" lvl="0" marL="457200" rtl="0" algn="l">
              <a:spcBef>
                <a:spcPts val="600"/>
              </a:spcBef>
              <a:spcAft>
                <a:spcPts val="0"/>
              </a:spcAft>
              <a:buSzPts val="1600"/>
              <a:buAutoNum type="arabicPeriod"/>
            </a:pPr>
            <a:r>
              <a:rPr lang="en"/>
              <a:t>User Authentication and Authorization</a:t>
            </a:r>
            <a:endParaRPr/>
          </a:p>
          <a:p>
            <a:pPr indent="-330200" lvl="0" marL="457200" rtl="0" algn="l">
              <a:spcBef>
                <a:spcPts val="600"/>
              </a:spcBef>
              <a:spcAft>
                <a:spcPts val="0"/>
              </a:spcAft>
              <a:buSzPts val="1600"/>
              <a:buAutoNum type="arabicPeriod"/>
            </a:pPr>
            <a:r>
              <a:rPr lang="en"/>
              <a:t>Input Validation Functions</a:t>
            </a:r>
            <a:endParaRPr/>
          </a:p>
          <a:p>
            <a:pPr indent="-330200" lvl="0" marL="457200" rtl="0" algn="l">
              <a:spcBef>
                <a:spcPts val="600"/>
              </a:spcBef>
              <a:spcAft>
                <a:spcPts val="0"/>
              </a:spcAft>
              <a:buSzPts val="1600"/>
              <a:buAutoNum type="arabicPeriod"/>
            </a:pPr>
            <a:r>
              <a:rPr lang="en"/>
              <a:t>Heatmap Generation</a:t>
            </a:r>
            <a:endParaRPr/>
          </a:p>
          <a:p>
            <a:pPr indent="-330200" lvl="0" marL="457200" rtl="0" algn="l">
              <a:spcBef>
                <a:spcPts val="600"/>
              </a:spcBef>
              <a:spcAft>
                <a:spcPts val="0"/>
              </a:spcAft>
              <a:buSzPts val="1600"/>
              <a:buAutoNum type="arabicPeriod"/>
            </a:pPr>
            <a:r>
              <a:rPr lang="en"/>
              <a:t>API Integration</a:t>
            </a:r>
            <a:endParaRPr/>
          </a:p>
          <a:p>
            <a:pPr indent="0" lvl="0" marL="457200" rtl="0" algn="l">
              <a:spcBef>
                <a:spcPts val="600"/>
              </a:spcBef>
              <a:spcAft>
                <a:spcPts val="0"/>
              </a:spcAft>
              <a:buNone/>
            </a:pPr>
            <a:r>
              <a:rPr lang="en"/>
              <a:t>When testing each unit, we will consider testing both the expected behavior and the boundary conditions, which will include testing both valid and invalid inputs and edge cases that test the limits of our application. And to perform these tests, we are going to use various testing frameworks and tools, such as JUnit, NUnit, or TestNG. These frameworks can be integrated with our build and deployment process to automate testing.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idx="4294967295" type="title"/>
          </p:nvPr>
        </p:nvSpPr>
        <p:spPr>
          <a:xfrm>
            <a:off x="0" y="0"/>
            <a:ext cx="8520600" cy="572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Interface Testing</a:t>
            </a:r>
            <a:endParaRPr/>
          </a:p>
          <a:p>
            <a:pPr indent="0" lvl="0" marL="0" rtl="0" algn="l">
              <a:spcBef>
                <a:spcPts val="0"/>
              </a:spcBef>
              <a:spcAft>
                <a:spcPts val="0"/>
              </a:spcAft>
              <a:buNone/>
            </a:pPr>
            <a:r>
              <a:t/>
            </a:r>
            <a:endParaRPr/>
          </a:p>
        </p:txBody>
      </p:sp>
      <p:sp>
        <p:nvSpPr>
          <p:cNvPr id="52" name="Google Shape;52;p10"/>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fontScale="25000"/>
          </a:bodyPr>
          <a:lstStyle/>
          <a:p>
            <a:pPr indent="-319423" lvl="0" marL="457200" rtl="0" algn="l">
              <a:spcBef>
                <a:spcPts val="600"/>
              </a:spcBef>
              <a:spcAft>
                <a:spcPts val="0"/>
              </a:spcAft>
              <a:buSzPct val="100000"/>
              <a:buAutoNum type="arabicPeriod"/>
            </a:pPr>
            <a:r>
              <a:rPr lang="en" sz="5721"/>
              <a:t>User Interface: We need to test the user interface of our web application to ensure that it works as expected. We will use tools like Selenium, Cypress, or TestCafe. We will also deploy a beta version of this application for review by realtors. The review process has been approved by our client.</a:t>
            </a:r>
            <a:endParaRPr sz="5721"/>
          </a:p>
          <a:p>
            <a:pPr indent="0" lvl="0" marL="457200" rtl="0" algn="l">
              <a:spcBef>
                <a:spcPts val="600"/>
              </a:spcBef>
              <a:spcAft>
                <a:spcPts val="0"/>
              </a:spcAft>
              <a:buNone/>
            </a:pPr>
            <a:r>
              <a:t/>
            </a:r>
            <a:endParaRPr sz="5721"/>
          </a:p>
          <a:p>
            <a:pPr indent="-319423" lvl="0" marL="457200" rtl="0" algn="l">
              <a:spcBef>
                <a:spcPts val="600"/>
              </a:spcBef>
              <a:spcAft>
                <a:spcPts val="0"/>
              </a:spcAft>
              <a:buSzPct val="100000"/>
              <a:buAutoNum type="arabicPeriod"/>
            </a:pPr>
            <a:r>
              <a:rPr lang="en" sz="5721"/>
              <a:t>Google API Interface:  We need to test the integration between our web application and Google APIs. We will use tools like Postman or SoapUI to create API tests and ensure that the API calls return the expected results. </a:t>
            </a:r>
            <a:endParaRPr sz="5721"/>
          </a:p>
          <a:p>
            <a:pPr indent="0" lvl="0" marL="457200" rtl="0" algn="l">
              <a:spcBef>
                <a:spcPts val="600"/>
              </a:spcBef>
              <a:spcAft>
                <a:spcPts val="0"/>
              </a:spcAft>
              <a:buNone/>
            </a:pPr>
            <a:r>
              <a:t/>
            </a:r>
            <a:endParaRPr sz="5721"/>
          </a:p>
          <a:p>
            <a:pPr indent="-319423" lvl="0" marL="457200" rtl="0" algn="l">
              <a:spcBef>
                <a:spcPts val="600"/>
              </a:spcBef>
              <a:spcAft>
                <a:spcPts val="0"/>
              </a:spcAft>
              <a:buSzPct val="100000"/>
              <a:buAutoNum type="arabicPeriod"/>
            </a:pPr>
            <a:r>
              <a:rPr lang="en" sz="5721"/>
              <a:t>Finally, we need to test the interaction between the user interface and Google API interfaces to ensure that our web application works as expected. We can do this by monitoring data results from the integrated API and comparing them to the expected results.</a:t>
            </a:r>
            <a:endParaRPr sz="5721"/>
          </a:p>
          <a:p>
            <a:pPr indent="0" lvl="0" marL="45720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Integration Testing (APIs)</a:t>
            </a:r>
            <a:endParaRPr/>
          </a:p>
        </p:txBody>
      </p:sp>
      <p:sp>
        <p:nvSpPr>
          <p:cNvPr id="58" name="Google Shape;58;p11"/>
          <p:cNvSpPr/>
          <p:nvPr/>
        </p:nvSpPr>
        <p:spPr>
          <a:xfrm>
            <a:off x="3305975" y="1455367"/>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1"/>
          <p:cNvGrpSpPr/>
          <p:nvPr/>
        </p:nvGrpSpPr>
        <p:grpSpPr>
          <a:xfrm>
            <a:off x="5222525" y="967418"/>
            <a:ext cx="1787295" cy="854279"/>
            <a:chOff x="5214050" y="677793"/>
            <a:chExt cx="1787295" cy="854279"/>
          </a:xfrm>
        </p:grpSpPr>
        <p:cxnSp>
          <p:nvCxnSpPr>
            <p:cNvPr id="60" name="Google Shape;60;p11"/>
            <p:cNvCxnSpPr/>
            <p:nvPr/>
          </p:nvCxnSpPr>
          <p:spPr>
            <a:xfrm flipH="1">
              <a:off x="5214050" y="1153772"/>
              <a:ext cx="273000" cy="378300"/>
            </a:xfrm>
            <a:prstGeom prst="straightConnector1">
              <a:avLst/>
            </a:prstGeom>
            <a:noFill/>
            <a:ln cap="flat" cmpd="sng" w="19050">
              <a:solidFill>
                <a:srgbClr val="085631"/>
              </a:solidFill>
              <a:prstDash val="solid"/>
              <a:round/>
              <a:headEnd len="med" w="med" type="oval"/>
              <a:tailEnd len="sm" w="sm" type="none"/>
            </a:ln>
          </p:spPr>
        </p:cxnSp>
        <p:sp>
          <p:nvSpPr>
            <p:cNvPr id="61" name="Google Shape;61;p11"/>
            <p:cNvSpPr txBox="1"/>
            <p:nvPr/>
          </p:nvSpPr>
          <p:spPr>
            <a:xfrm>
              <a:off x="5506145" y="677793"/>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Roboto"/>
                  <a:ea typeface="Roboto"/>
                  <a:cs typeface="Roboto"/>
                  <a:sym typeface="Roboto"/>
                </a:rPr>
                <a:t>STEP 1</a:t>
              </a:r>
              <a:endParaRPr sz="1000">
                <a:latin typeface="Roboto"/>
                <a:ea typeface="Roboto"/>
                <a:cs typeface="Roboto"/>
                <a:sym typeface="Roboto"/>
              </a:endParaRPr>
            </a:p>
            <a:p>
              <a:pPr indent="0" lvl="0" marL="0" rtl="0" algn="l">
                <a:lnSpc>
                  <a:spcPct val="115000"/>
                </a:lnSpc>
                <a:spcBef>
                  <a:spcPts val="0"/>
                </a:spcBef>
                <a:spcAft>
                  <a:spcPts val="0"/>
                </a:spcAft>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rPr b="1" lang="en" sz="1000">
                  <a:latin typeface="Roboto"/>
                  <a:ea typeface="Roboto"/>
                  <a:cs typeface="Roboto"/>
                  <a:sym typeface="Roboto"/>
                </a:rPr>
                <a:t>Input data and generate a heatmap creation request</a:t>
              </a:r>
              <a:endParaRPr b="1" sz="1000">
                <a:latin typeface="Roboto"/>
                <a:ea typeface="Roboto"/>
                <a:cs typeface="Roboto"/>
                <a:sym typeface="Roboto"/>
              </a:endParaRPr>
            </a:p>
          </p:txBody>
        </p:sp>
      </p:grpSp>
      <p:grpSp>
        <p:nvGrpSpPr>
          <p:cNvPr id="62" name="Google Shape;62;p11"/>
          <p:cNvGrpSpPr/>
          <p:nvPr/>
        </p:nvGrpSpPr>
        <p:grpSpPr>
          <a:xfrm>
            <a:off x="2110727" y="1141318"/>
            <a:ext cx="1805709" cy="680379"/>
            <a:chOff x="2102252" y="851693"/>
            <a:chExt cx="1805709" cy="680379"/>
          </a:xfrm>
        </p:grpSpPr>
        <p:cxnSp>
          <p:nvCxnSpPr>
            <p:cNvPr id="63" name="Google Shape;63;p11"/>
            <p:cNvCxnSpPr/>
            <p:nvPr/>
          </p:nvCxnSpPr>
          <p:spPr>
            <a:xfrm>
              <a:off x="3634961" y="1153772"/>
              <a:ext cx="273000" cy="378300"/>
            </a:xfrm>
            <a:prstGeom prst="straightConnector1">
              <a:avLst/>
            </a:prstGeom>
            <a:noFill/>
            <a:ln cap="flat" cmpd="sng" w="19050">
              <a:solidFill>
                <a:srgbClr val="65F0AD"/>
              </a:solidFill>
              <a:prstDash val="solid"/>
              <a:round/>
              <a:headEnd len="med" w="med" type="oval"/>
              <a:tailEnd len="sm" w="sm" type="none"/>
            </a:ln>
          </p:spPr>
        </p:cxnSp>
        <p:sp>
          <p:nvSpPr>
            <p:cNvPr id="64" name="Google Shape;64;p11"/>
            <p:cNvSpPr txBox="1"/>
            <p:nvPr/>
          </p:nvSpPr>
          <p:spPr>
            <a:xfrm>
              <a:off x="2102252" y="851693"/>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000">
                  <a:latin typeface="Roboto"/>
                  <a:ea typeface="Roboto"/>
                  <a:cs typeface="Roboto"/>
                  <a:sym typeface="Roboto"/>
                </a:rPr>
                <a:t>STEP 5</a:t>
              </a:r>
              <a:endParaRPr sz="1000">
                <a:latin typeface="Roboto"/>
                <a:ea typeface="Roboto"/>
                <a:cs typeface="Roboto"/>
                <a:sym typeface="Roboto"/>
              </a:endParaRPr>
            </a:p>
            <a:p>
              <a:pPr indent="0" lvl="0" marL="0" rtl="0" algn="r">
                <a:lnSpc>
                  <a:spcPct val="115000"/>
                </a:lnSpc>
                <a:spcBef>
                  <a:spcPts val="0"/>
                </a:spcBef>
                <a:spcAft>
                  <a:spcPts val="0"/>
                </a:spcAft>
                <a:buNone/>
              </a:pPr>
              <a:r>
                <a:t/>
              </a:r>
              <a:endParaRPr sz="800">
                <a:latin typeface="Roboto"/>
                <a:ea typeface="Roboto"/>
                <a:cs typeface="Roboto"/>
                <a:sym typeface="Roboto"/>
              </a:endParaRPr>
            </a:p>
            <a:p>
              <a:pPr indent="0" lvl="0" marL="0" rtl="0" algn="r">
                <a:lnSpc>
                  <a:spcPct val="115000"/>
                </a:lnSpc>
                <a:spcBef>
                  <a:spcPts val="0"/>
                </a:spcBef>
                <a:spcAft>
                  <a:spcPts val="0"/>
                </a:spcAft>
                <a:buNone/>
              </a:pPr>
              <a:r>
                <a:rPr b="1" lang="en" sz="1000">
                  <a:latin typeface="Roboto"/>
                  <a:ea typeface="Roboto"/>
                  <a:cs typeface="Roboto"/>
                  <a:sym typeface="Roboto"/>
                </a:rPr>
                <a:t>Analyze and compare to expected results</a:t>
              </a:r>
              <a:endParaRPr b="1" sz="1000">
                <a:latin typeface="Roboto"/>
                <a:ea typeface="Roboto"/>
                <a:cs typeface="Roboto"/>
                <a:sym typeface="Roboto"/>
              </a:endParaRPr>
            </a:p>
          </p:txBody>
        </p:sp>
      </p:grpSp>
      <p:grpSp>
        <p:nvGrpSpPr>
          <p:cNvPr id="65" name="Google Shape;65;p11"/>
          <p:cNvGrpSpPr/>
          <p:nvPr/>
        </p:nvGrpSpPr>
        <p:grpSpPr>
          <a:xfrm>
            <a:off x="5633950" y="2875799"/>
            <a:ext cx="1947079" cy="669600"/>
            <a:chOff x="5625475" y="2586174"/>
            <a:chExt cx="1947079" cy="669600"/>
          </a:xfrm>
        </p:grpSpPr>
        <p:cxnSp>
          <p:nvCxnSpPr>
            <p:cNvPr id="66" name="Google Shape;66;p11"/>
            <p:cNvCxnSpPr/>
            <p:nvPr/>
          </p:nvCxnSpPr>
          <p:spPr>
            <a:xfrm rot="10800000">
              <a:off x="5625475" y="2771675"/>
              <a:ext cx="442200" cy="153300"/>
            </a:xfrm>
            <a:prstGeom prst="straightConnector1">
              <a:avLst/>
            </a:prstGeom>
            <a:noFill/>
            <a:ln cap="flat" cmpd="sng" w="19050">
              <a:solidFill>
                <a:srgbClr val="0E9453"/>
              </a:solidFill>
              <a:prstDash val="solid"/>
              <a:round/>
              <a:headEnd len="med" w="med" type="oval"/>
              <a:tailEnd len="sm" w="sm" type="none"/>
            </a:ln>
          </p:spPr>
        </p:cxnSp>
        <p:sp>
          <p:nvSpPr>
            <p:cNvPr id="67" name="Google Shape;67;p11"/>
            <p:cNvSpPr txBox="1"/>
            <p:nvPr/>
          </p:nvSpPr>
          <p:spPr>
            <a:xfrm>
              <a:off x="6077354" y="258617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Roboto"/>
                  <a:ea typeface="Roboto"/>
                  <a:cs typeface="Roboto"/>
                  <a:sym typeface="Roboto"/>
                </a:rPr>
                <a:t>STEP 2</a:t>
              </a:r>
              <a:endParaRPr sz="1000">
                <a:latin typeface="Roboto"/>
                <a:ea typeface="Roboto"/>
                <a:cs typeface="Roboto"/>
                <a:sym typeface="Roboto"/>
              </a:endParaRPr>
            </a:p>
            <a:p>
              <a:pPr indent="0" lvl="0" marL="0" rtl="0" algn="l">
                <a:lnSpc>
                  <a:spcPct val="115000"/>
                </a:lnSpc>
                <a:spcBef>
                  <a:spcPts val="0"/>
                </a:spcBef>
                <a:spcAft>
                  <a:spcPts val="0"/>
                </a:spcAft>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rPr b="1" lang="en" sz="1000">
                  <a:latin typeface="Roboto"/>
                  <a:ea typeface="Roboto"/>
                  <a:cs typeface="Roboto"/>
                  <a:sym typeface="Roboto"/>
                </a:rPr>
                <a:t>Convert data to API friendly format</a:t>
              </a:r>
              <a:endParaRPr b="1" sz="1000">
                <a:latin typeface="Roboto"/>
                <a:ea typeface="Roboto"/>
                <a:cs typeface="Roboto"/>
                <a:sym typeface="Roboto"/>
              </a:endParaRPr>
            </a:p>
          </p:txBody>
        </p:sp>
      </p:grpSp>
      <p:grpSp>
        <p:nvGrpSpPr>
          <p:cNvPr id="68" name="Google Shape;68;p11"/>
          <p:cNvGrpSpPr/>
          <p:nvPr/>
        </p:nvGrpSpPr>
        <p:grpSpPr>
          <a:xfrm>
            <a:off x="1562965" y="2861292"/>
            <a:ext cx="1955185" cy="669600"/>
            <a:chOff x="1554490" y="2571667"/>
            <a:chExt cx="1955185" cy="669600"/>
          </a:xfrm>
        </p:grpSpPr>
        <p:cxnSp>
          <p:nvCxnSpPr>
            <p:cNvPr id="69" name="Google Shape;69;p11"/>
            <p:cNvCxnSpPr/>
            <p:nvPr/>
          </p:nvCxnSpPr>
          <p:spPr>
            <a:xfrm flipH="1" rot="10800000">
              <a:off x="3059375" y="2771675"/>
              <a:ext cx="450300" cy="145200"/>
            </a:xfrm>
            <a:prstGeom prst="straightConnector1">
              <a:avLst/>
            </a:prstGeom>
            <a:noFill/>
            <a:ln cap="flat" cmpd="sng" w="19050">
              <a:solidFill>
                <a:srgbClr val="0E9453"/>
              </a:solidFill>
              <a:prstDash val="solid"/>
              <a:round/>
              <a:headEnd len="med" w="med" type="oval"/>
              <a:tailEnd len="sm" w="sm" type="none"/>
            </a:ln>
          </p:spPr>
        </p:cxnSp>
        <p:sp>
          <p:nvSpPr>
            <p:cNvPr id="70" name="Google Shape;70;p11"/>
            <p:cNvSpPr txBox="1"/>
            <p:nvPr/>
          </p:nvSpPr>
          <p:spPr>
            <a:xfrm>
              <a:off x="1554490" y="2571667"/>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000">
                  <a:latin typeface="Roboto"/>
                  <a:ea typeface="Roboto"/>
                  <a:cs typeface="Roboto"/>
                  <a:sym typeface="Roboto"/>
                </a:rPr>
                <a:t>STEP 4</a:t>
              </a:r>
              <a:endParaRPr sz="1000">
                <a:latin typeface="Roboto"/>
                <a:ea typeface="Roboto"/>
                <a:cs typeface="Roboto"/>
                <a:sym typeface="Roboto"/>
              </a:endParaRPr>
            </a:p>
            <a:p>
              <a:pPr indent="0" lvl="0" marL="0" rtl="0" algn="r">
                <a:lnSpc>
                  <a:spcPct val="115000"/>
                </a:lnSpc>
                <a:spcBef>
                  <a:spcPts val="0"/>
                </a:spcBef>
                <a:spcAft>
                  <a:spcPts val="0"/>
                </a:spcAft>
                <a:buNone/>
              </a:pPr>
              <a:r>
                <a:t/>
              </a:r>
              <a:endParaRPr sz="800">
                <a:latin typeface="Roboto"/>
                <a:ea typeface="Roboto"/>
                <a:cs typeface="Roboto"/>
                <a:sym typeface="Roboto"/>
              </a:endParaRPr>
            </a:p>
            <a:p>
              <a:pPr indent="0" lvl="0" marL="0" rtl="0" algn="r">
                <a:lnSpc>
                  <a:spcPct val="115000"/>
                </a:lnSpc>
                <a:spcBef>
                  <a:spcPts val="0"/>
                </a:spcBef>
                <a:spcAft>
                  <a:spcPts val="0"/>
                </a:spcAft>
                <a:buNone/>
              </a:pPr>
              <a:r>
                <a:rPr b="1" lang="en" sz="1000">
                  <a:latin typeface="Roboto"/>
                  <a:ea typeface="Roboto"/>
                  <a:cs typeface="Roboto"/>
                  <a:sym typeface="Roboto"/>
                </a:rPr>
                <a:t>Receive and store data from API functions</a:t>
              </a:r>
              <a:endParaRPr b="1" sz="1000">
                <a:latin typeface="Roboto"/>
                <a:ea typeface="Roboto"/>
                <a:cs typeface="Roboto"/>
                <a:sym typeface="Roboto"/>
              </a:endParaRPr>
            </a:p>
          </p:txBody>
        </p:sp>
      </p:grpSp>
      <p:grpSp>
        <p:nvGrpSpPr>
          <p:cNvPr id="71" name="Google Shape;71;p11"/>
          <p:cNvGrpSpPr/>
          <p:nvPr/>
        </p:nvGrpSpPr>
        <p:grpSpPr>
          <a:xfrm>
            <a:off x="3816701" y="3830625"/>
            <a:ext cx="1495200" cy="1137936"/>
            <a:chOff x="3808226" y="3541000"/>
            <a:chExt cx="1495200" cy="1137936"/>
          </a:xfrm>
        </p:grpSpPr>
        <p:cxnSp>
          <p:nvCxnSpPr>
            <p:cNvPr id="72" name="Google Shape;72;p11"/>
            <p:cNvCxnSpPr/>
            <p:nvPr/>
          </p:nvCxnSpPr>
          <p:spPr>
            <a:xfrm rot="10800000">
              <a:off x="4563402" y="3541000"/>
              <a:ext cx="0" cy="489600"/>
            </a:xfrm>
            <a:prstGeom prst="straightConnector1">
              <a:avLst/>
            </a:prstGeom>
            <a:noFill/>
            <a:ln cap="flat" cmpd="sng" w="19050">
              <a:solidFill>
                <a:srgbClr val="085631"/>
              </a:solidFill>
              <a:prstDash val="solid"/>
              <a:round/>
              <a:headEnd len="med" w="med" type="oval"/>
              <a:tailEnd len="sm" w="sm" type="none"/>
            </a:ln>
          </p:spPr>
        </p:cxnSp>
        <p:sp>
          <p:nvSpPr>
            <p:cNvPr id="73" name="Google Shape;73;p11"/>
            <p:cNvSpPr txBox="1"/>
            <p:nvPr/>
          </p:nvSpPr>
          <p:spPr>
            <a:xfrm>
              <a:off x="3808226" y="4009336"/>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latin typeface="Roboto"/>
                  <a:ea typeface="Roboto"/>
                  <a:cs typeface="Roboto"/>
                  <a:sym typeface="Roboto"/>
                </a:rPr>
                <a:t>STEP 3</a:t>
              </a:r>
              <a:endParaRPr sz="1000">
                <a:latin typeface="Roboto"/>
                <a:ea typeface="Roboto"/>
                <a:cs typeface="Roboto"/>
                <a:sym typeface="Roboto"/>
              </a:endParaRPr>
            </a:p>
            <a:p>
              <a:pPr indent="0" lvl="0" marL="0" rtl="0" algn="ctr">
                <a:lnSpc>
                  <a:spcPct val="115000"/>
                </a:lnSpc>
                <a:spcBef>
                  <a:spcPts val="0"/>
                </a:spcBef>
                <a:spcAft>
                  <a:spcPts val="0"/>
                </a:spcAft>
                <a:buNone/>
              </a:pPr>
              <a:r>
                <a:t/>
              </a:r>
              <a:endParaRPr sz="800">
                <a:latin typeface="Roboto"/>
                <a:ea typeface="Roboto"/>
                <a:cs typeface="Roboto"/>
                <a:sym typeface="Roboto"/>
              </a:endParaRPr>
            </a:p>
            <a:p>
              <a:pPr indent="0" lvl="0" marL="0" rtl="0" algn="ctr">
                <a:lnSpc>
                  <a:spcPct val="115000"/>
                </a:lnSpc>
                <a:spcBef>
                  <a:spcPts val="0"/>
                </a:spcBef>
                <a:spcAft>
                  <a:spcPts val="0"/>
                </a:spcAft>
                <a:buNone/>
              </a:pPr>
              <a:r>
                <a:rPr b="1" lang="en" sz="1000">
                  <a:latin typeface="Roboto"/>
                  <a:ea typeface="Roboto"/>
                  <a:cs typeface="Roboto"/>
                  <a:sym typeface="Roboto"/>
                </a:rPr>
                <a:t>Input data to API functions</a:t>
              </a:r>
              <a:endParaRPr b="1" sz="1000">
                <a:latin typeface="Roboto"/>
                <a:ea typeface="Roboto"/>
                <a:cs typeface="Roboto"/>
                <a:sym typeface="Roboto"/>
              </a:endParaRPr>
            </a:p>
          </p:txBody>
        </p:sp>
      </p:grpSp>
      <p:sp>
        <p:nvSpPr>
          <p:cNvPr id="74" name="Google Shape;74;p11"/>
          <p:cNvSpPr/>
          <p:nvPr/>
        </p:nvSpPr>
        <p:spPr>
          <a:xfrm rot="1800047">
            <a:off x="3228318" y="1376059"/>
            <a:ext cx="2690936" cy="2690936"/>
          </a:xfrm>
          <a:prstGeom prst="blockArc">
            <a:avLst>
              <a:gd fmla="val 14414370" name="adj1"/>
              <a:gd fmla="val 18998613" name="adj2"/>
              <a:gd fmla="val 8907"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flipH="1" rot="-9000757">
            <a:off x="3234191" y="1374433"/>
            <a:ext cx="2690226" cy="2690226"/>
          </a:xfrm>
          <a:prstGeom prst="blockArc">
            <a:avLst>
              <a:gd fmla="val 20178804" name="adj1"/>
              <a:gd fmla="val 2623923" name="adj2"/>
              <a:gd fmla="val 8858"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nvSpPr>
        <p:spPr>
          <a:xfrm>
            <a:off x="3854259" y="2346085"/>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020202"/>
                </a:solidFill>
                <a:latin typeface="Roboto"/>
                <a:ea typeface="Roboto"/>
                <a:cs typeface="Roboto"/>
                <a:sym typeface="Roboto"/>
              </a:rPr>
              <a:t>Repeat for normal and fringe requests</a:t>
            </a:r>
            <a:endParaRPr sz="1200">
              <a:solidFill>
                <a:srgbClr val="020202"/>
              </a:solidFill>
            </a:endParaRPr>
          </a:p>
        </p:txBody>
      </p:sp>
      <p:sp>
        <p:nvSpPr>
          <p:cNvPr id="77" name="Google Shape;77;p11"/>
          <p:cNvSpPr/>
          <p:nvPr/>
        </p:nvSpPr>
        <p:spPr>
          <a:xfrm rot="-3781968">
            <a:off x="5565240" y="2147609"/>
            <a:ext cx="363191" cy="363191"/>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flipH="1" rot="-1800109">
            <a:off x="3223505" y="1372099"/>
            <a:ext cx="2696852" cy="2696852"/>
          </a:xfrm>
          <a:prstGeom prst="blockArc">
            <a:avLst>
              <a:gd fmla="val 14334136" name="adj1"/>
              <a:gd fmla="val 18854681" name="adj2"/>
              <a:gd fmla="val 8846" name="adj3"/>
            </a:avLst>
          </a:prstGeom>
          <a:solidFill>
            <a:srgbClr val="65F0AD"/>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rot="9000757">
            <a:off x="3215907" y="1377258"/>
            <a:ext cx="2690226" cy="2690226"/>
          </a:xfrm>
          <a:prstGeom prst="blockArc">
            <a:avLst>
              <a:gd fmla="val 20184517" name="adj1"/>
              <a:gd fmla="val 3007258" name="adj2"/>
              <a:gd fmla="val 9336" name="adj3"/>
            </a:avLst>
          </a:prstGeom>
          <a:solidFill>
            <a:srgbClr val="0E9453"/>
          </a:solidFill>
          <a:ln cap="flat" cmpd="sng" w="9525">
            <a:solidFill>
              <a:srgbClr val="0E9453"/>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flipH="1" rot="-9000757">
            <a:off x="3216003" y="1378783"/>
            <a:ext cx="2690226" cy="2690226"/>
          </a:xfrm>
          <a:prstGeom prst="blockArc">
            <a:avLst>
              <a:gd fmla="val 15738599" name="adj1"/>
              <a:gd fmla="val 20008131" name="adj2"/>
              <a:gd fmla="val 9063"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rot="9240359">
            <a:off x="3221986" y="2147315"/>
            <a:ext cx="363469" cy="363469"/>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rot="476150">
            <a:off x="5128433" y="3528825"/>
            <a:ext cx="362875" cy="362875"/>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rot="4857950">
            <a:off x="3662198" y="3528776"/>
            <a:ext cx="363003" cy="363003"/>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rot="-8100000">
            <a:off x="4391190" y="1317018"/>
            <a:ext cx="363170" cy="363170"/>
          </a:xfrm>
          <a:prstGeom prst="rtTriangle">
            <a:avLst/>
          </a:prstGeom>
          <a:solidFill>
            <a:srgbClr val="65F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Integration Testing (Client Side)</a:t>
            </a:r>
            <a:endParaRPr/>
          </a:p>
        </p:txBody>
      </p:sp>
      <p:sp>
        <p:nvSpPr>
          <p:cNvPr id="90" name="Google Shape;90;p12"/>
          <p:cNvSpPr txBox="1"/>
          <p:nvPr>
            <p:ph idx="4294967295" type="body"/>
          </p:nvPr>
        </p:nvSpPr>
        <p:spPr>
          <a:xfrm>
            <a:off x="311700" y="1152475"/>
            <a:ext cx="8520600" cy="14925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Useability, responsiveness, and browser compatibility. </a:t>
            </a:r>
            <a:endParaRPr/>
          </a:p>
          <a:p>
            <a:pPr indent="-330200" lvl="0" marL="457200" rtl="0" algn="l">
              <a:spcBef>
                <a:spcPts val="600"/>
              </a:spcBef>
              <a:spcAft>
                <a:spcPts val="0"/>
              </a:spcAft>
              <a:buSzPts val="1600"/>
              <a:buChar char="•"/>
            </a:pPr>
            <a:r>
              <a:rPr lang="en"/>
              <a:t>Testing will be done with a big bang approach.</a:t>
            </a:r>
            <a:endParaRPr/>
          </a:p>
          <a:p>
            <a:pPr indent="-330200" lvl="0" marL="457200" rtl="0" algn="l">
              <a:spcBef>
                <a:spcPts val="600"/>
              </a:spcBef>
              <a:spcAft>
                <a:spcPts val="0"/>
              </a:spcAft>
              <a:buSzPts val="1600"/>
              <a:buChar char="•"/>
            </a:pPr>
            <a:r>
              <a:rPr lang="en"/>
              <a:t>BrowserStack suite of applications allow us to test on over 300 platforms.</a:t>
            </a:r>
            <a:endParaRPr/>
          </a:p>
          <a:p>
            <a:pPr indent="-330200" lvl="0" marL="457200" rtl="0" algn="l">
              <a:spcBef>
                <a:spcPts val="600"/>
              </a:spcBef>
              <a:spcAft>
                <a:spcPts val="0"/>
              </a:spcAft>
              <a:buSzPts val="1600"/>
              <a:buChar char="•"/>
            </a:pPr>
            <a:r>
              <a:rPr lang="en"/>
              <a:t>Manual analysis or software will be used to determine if any major flaws arise. </a:t>
            </a:r>
            <a:endParaRPr/>
          </a:p>
        </p:txBody>
      </p:sp>
      <p:sp>
        <p:nvSpPr>
          <p:cNvPr id="91" name="Google Shape;91;p12"/>
          <p:cNvSpPr/>
          <p:nvPr/>
        </p:nvSpPr>
        <p:spPr>
          <a:xfrm>
            <a:off x="1149538" y="2833875"/>
            <a:ext cx="1196784" cy="400281"/>
          </a:xfrm>
          <a:custGeom>
            <a:rect b="b" l="l" r="r" t="t"/>
            <a:pathLst>
              <a:path extrusionOk="0" h="14347" w="34077">
                <a:moveTo>
                  <a:pt x="0" y="0"/>
                </a:moveTo>
                <a:lnTo>
                  <a:pt x="0" y="14346"/>
                </a:lnTo>
                <a:lnTo>
                  <a:pt x="34076" y="14346"/>
                </a:lnTo>
                <a:cubicBezTo>
                  <a:pt x="31891" y="12700"/>
                  <a:pt x="30498" y="10103"/>
                  <a:pt x="30498" y="7158"/>
                </a:cubicBezTo>
                <a:cubicBezTo>
                  <a:pt x="30498" y="4244"/>
                  <a:pt x="31891" y="1647"/>
                  <a:pt x="34076" y="0"/>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ira Sans Medium"/>
                <a:ea typeface="Fira Sans Medium"/>
                <a:cs typeface="Fira Sans Medium"/>
                <a:sym typeface="Fira Sans Medium"/>
              </a:rPr>
              <a:t>Compatible</a:t>
            </a:r>
            <a:endParaRPr>
              <a:solidFill>
                <a:srgbClr val="FFFFFF"/>
              </a:solidFill>
              <a:latin typeface="Fira Sans Medium"/>
              <a:ea typeface="Fira Sans Medium"/>
              <a:cs typeface="Fira Sans Medium"/>
              <a:sym typeface="Fira Sans Medium"/>
            </a:endParaRPr>
          </a:p>
        </p:txBody>
      </p:sp>
      <p:sp>
        <p:nvSpPr>
          <p:cNvPr id="92" name="Google Shape;92;p12"/>
          <p:cNvSpPr/>
          <p:nvPr/>
        </p:nvSpPr>
        <p:spPr>
          <a:xfrm>
            <a:off x="1149537" y="2688075"/>
            <a:ext cx="1558862" cy="2237217"/>
          </a:xfrm>
          <a:custGeom>
            <a:rect b="b" l="l" r="r" t="t"/>
            <a:pathLst>
              <a:path extrusionOk="0" h="80187" w="5254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 name="Google Shape;93;p12"/>
          <p:cNvSpPr/>
          <p:nvPr/>
        </p:nvSpPr>
        <p:spPr>
          <a:xfrm>
            <a:off x="2670869" y="4880225"/>
            <a:ext cx="65786" cy="68048"/>
          </a:xfrm>
          <a:custGeom>
            <a:rect b="b" l="l" r="r" t="t"/>
            <a:pathLst>
              <a:path extrusionOk="0" h="2439" w="2439">
                <a:moveTo>
                  <a:pt x="1204" y="1"/>
                </a:moveTo>
                <a:cubicBezTo>
                  <a:pt x="539" y="1"/>
                  <a:pt x="0" y="539"/>
                  <a:pt x="0" y="1204"/>
                </a:cubicBezTo>
                <a:cubicBezTo>
                  <a:pt x="0" y="1869"/>
                  <a:pt x="539" y="2439"/>
                  <a:pt x="1204" y="2439"/>
                </a:cubicBezTo>
                <a:cubicBezTo>
                  <a:pt x="1869" y="2439"/>
                  <a:pt x="2439" y="1869"/>
                  <a:pt x="2439" y="1204"/>
                </a:cubicBezTo>
                <a:cubicBezTo>
                  <a:pt x="2439" y="539"/>
                  <a:pt x="1869" y="1"/>
                  <a:pt x="1204"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2"/>
          <p:cNvSpPr txBox="1"/>
          <p:nvPr/>
        </p:nvSpPr>
        <p:spPr>
          <a:xfrm>
            <a:off x="1286038" y="3663900"/>
            <a:ext cx="1450500" cy="8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Roboto"/>
                <a:ea typeface="Roboto"/>
                <a:cs typeface="Roboto"/>
                <a:sym typeface="Roboto"/>
              </a:rPr>
              <a:t>The web application is viewable across browsers</a:t>
            </a:r>
            <a:endParaRPr sz="1300">
              <a:latin typeface="Roboto"/>
              <a:ea typeface="Roboto"/>
              <a:cs typeface="Roboto"/>
              <a:sym typeface="Roboto"/>
            </a:endParaRPr>
          </a:p>
        </p:txBody>
      </p:sp>
      <p:sp>
        <p:nvSpPr>
          <p:cNvPr id="95" name="Google Shape;95;p12"/>
          <p:cNvSpPr/>
          <p:nvPr/>
        </p:nvSpPr>
        <p:spPr>
          <a:xfrm>
            <a:off x="2902138" y="2833875"/>
            <a:ext cx="1196784" cy="400281"/>
          </a:xfrm>
          <a:custGeom>
            <a:rect b="b" l="l" r="r" t="t"/>
            <a:pathLst>
              <a:path extrusionOk="0" h="14347" w="34077">
                <a:moveTo>
                  <a:pt x="0" y="0"/>
                </a:moveTo>
                <a:lnTo>
                  <a:pt x="0" y="14346"/>
                </a:lnTo>
                <a:lnTo>
                  <a:pt x="34076" y="14346"/>
                </a:lnTo>
                <a:cubicBezTo>
                  <a:pt x="31891" y="12700"/>
                  <a:pt x="30498" y="10103"/>
                  <a:pt x="30498" y="7158"/>
                </a:cubicBezTo>
                <a:cubicBezTo>
                  <a:pt x="30498" y="4244"/>
                  <a:pt x="31891" y="1647"/>
                  <a:pt x="34076" y="0"/>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ira Sans Medium"/>
                <a:ea typeface="Fira Sans Medium"/>
                <a:cs typeface="Fira Sans Medium"/>
                <a:sym typeface="Fira Sans Medium"/>
              </a:rPr>
              <a:t>Responsive</a:t>
            </a:r>
            <a:endParaRPr>
              <a:solidFill>
                <a:srgbClr val="FFFFFF"/>
              </a:solidFill>
              <a:latin typeface="Fira Sans Medium"/>
              <a:ea typeface="Fira Sans Medium"/>
              <a:cs typeface="Fira Sans Medium"/>
              <a:sym typeface="Fira Sans Medium"/>
            </a:endParaRPr>
          </a:p>
        </p:txBody>
      </p:sp>
      <p:sp>
        <p:nvSpPr>
          <p:cNvPr id="96" name="Google Shape;96;p12"/>
          <p:cNvSpPr/>
          <p:nvPr/>
        </p:nvSpPr>
        <p:spPr>
          <a:xfrm>
            <a:off x="2902137" y="2688075"/>
            <a:ext cx="1558862" cy="2237217"/>
          </a:xfrm>
          <a:custGeom>
            <a:rect b="b" l="l" r="r" t="t"/>
            <a:pathLst>
              <a:path extrusionOk="0" h="80187" w="5254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 name="Google Shape;97;p12"/>
          <p:cNvSpPr/>
          <p:nvPr/>
        </p:nvSpPr>
        <p:spPr>
          <a:xfrm>
            <a:off x="4423469" y="4880225"/>
            <a:ext cx="65786" cy="68048"/>
          </a:xfrm>
          <a:custGeom>
            <a:rect b="b" l="l" r="r" t="t"/>
            <a:pathLst>
              <a:path extrusionOk="0" h="2439" w="2439">
                <a:moveTo>
                  <a:pt x="1204" y="1"/>
                </a:moveTo>
                <a:cubicBezTo>
                  <a:pt x="539" y="1"/>
                  <a:pt x="0" y="539"/>
                  <a:pt x="0" y="1204"/>
                </a:cubicBezTo>
                <a:cubicBezTo>
                  <a:pt x="0" y="1869"/>
                  <a:pt x="539" y="2439"/>
                  <a:pt x="1204" y="2439"/>
                </a:cubicBezTo>
                <a:cubicBezTo>
                  <a:pt x="1869" y="2439"/>
                  <a:pt x="2439" y="1869"/>
                  <a:pt x="2439" y="1204"/>
                </a:cubicBezTo>
                <a:cubicBezTo>
                  <a:pt x="2439" y="539"/>
                  <a:pt x="1869" y="1"/>
                  <a:pt x="1204"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2"/>
          <p:cNvSpPr txBox="1"/>
          <p:nvPr/>
        </p:nvSpPr>
        <p:spPr>
          <a:xfrm>
            <a:off x="3038638" y="3663900"/>
            <a:ext cx="1450500" cy="8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Roboto"/>
                <a:ea typeface="Roboto"/>
                <a:cs typeface="Roboto"/>
                <a:sym typeface="Roboto"/>
              </a:rPr>
              <a:t>The web application renders based on device types and orientations</a:t>
            </a:r>
            <a:endParaRPr sz="1300">
              <a:latin typeface="Roboto"/>
              <a:ea typeface="Roboto"/>
              <a:cs typeface="Roboto"/>
              <a:sym typeface="Roboto"/>
            </a:endParaRPr>
          </a:p>
        </p:txBody>
      </p:sp>
      <p:sp>
        <p:nvSpPr>
          <p:cNvPr id="99" name="Google Shape;99;p12"/>
          <p:cNvSpPr/>
          <p:nvPr/>
        </p:nvSpPr>
        <p:spPr>
          <a:xfrm>
            <a:off x="4654738" y="2833875"/>
            <a:ext cx="1196784" cy="400281"/>
          </a:xfrm>
          <a:custGeom>
            <a:rect b="b" l="l" r="r" t="t"/>
            <a:pathLst>
              <a:path extrusionOk="0" h="14347" w="34077">
                <a:moveTo>
                  <a:pt x="0" y="0"/>
                </a:moveTo>
                <a:lnTo>
                  <a:pt x="0" y="14346"/>
                </a:lnTo>
                <a:lnTo>
                  <a:pt x="34076" y="14346"/>
                </a:lnTo>
                <a:cubicBezTo>
                  <a:pt x="31891" y="12700"/>
                  <a:pt x="30498" y="10103"/>
                  <a:pt x="30498" y="7158"/>
                </a:cubicBezTo>
                <a:cubicBezTo>
                  <a:pt x="30498" y="4244"/>
                  <a:pt x="31891" y="1647"/>
                  <a:pt x="34076" y="0"/>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ira Sans Medium"/>
                <a:ea typeface="Fira Sans Medium"/>
                <a:cs typeface="Fira Sans Medium"/>
                <a:sym typeface="Fira Sans Medium"/>
              </a:rPr>
              <a:t>Readable</a:t>
            </a:r>
            <a:endParaRPr>
              <a:solidFill>
                <a:srgbClr val="FFFFFF"/>
              </a:solidFill>
              <a:latin typeface="Fira Sans Medium"/>
              <a:ea typeface="Fira Sans Medium"/>
              <a:cs typeface="Fira Sans Medium"/>
              <a:sym typeface="Fira Sans Medium"/>
            </a:endParaRPr>
          </a:p>
        </p:txBody>
      </p:sp>
      <p:sp>
        <p:nvSpPr>
          <p:cNvPr id="100" name="Google Shape;100;p12"/>
          <p:cNvSpPr/>
          <p:nvPr/>
        </p:nvSpPr>
        <p:spPr>
          <a:xfrm>
            <a:off x="4654737" y="2688075"/>
            <a:ext cx="1558862" cy="2237217"/>
          </a:xfrm>
          <a:custGeom>
            <a:rect b="b" l="l" r="r" t="t"/>
            <a:pathLst>
              <a:path extrusionOk="0" h="80187" w="5254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 name="Google Shape;101;p12"/>
          <p:cNvSpPr/>
          <p:nvPr/>
        </p:nvSpPr>
        <p:spPr>
          <a:xfrm>
            <a:off x="6176069" y="4880225"/>
            <a:ext cx="65786" cy="68048"/>
          </a:xfrm>
          <a:custGeom>
            <a:rect b="b" l="l" r="r" t="t"/>
            <a:pathLst>
              <a:path extrusionOk="0" h="2439" w="2439">
                <a:moveTo>
                  <a:pt x="1204" y="1"/>
                </a:moveTo>
                <a:cubicBezTo>
                  <a:pt x="539" y="1"/>
                  <a:pt x="0" y="539"/>
                  <a:pt x="0" y="1204"/>
                </a:cubicBezTo>
                <a:cubicBezTo>
                  <a:pt x="0" y="1869"/>
                  <a:pt x="539" y="2439"/>
                  <a:pt x="1204" y="2439"/>
                </a:cubicBezTo>
                <a:cubicBezTo>
                  <a:pt x="1869" y="2439"/>
                  <a:pt x="2439" y="1869"/>
                  <a:pt x="2439" y="1204"/>
                </a:cubicBezTo>
                <a:cubicBezTo>
                  <a:pt x="2439" y="539"/>
                  <a:pt x="1869" y="1"/>
                  <a:pt x="1204"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2"/>
          <p:cNvSpPr txBox="1"/>
          <p:nvPr/>
        </p:nvSpPr>
        <p:spPr>
          <a:xfrm>
            <a:off x="4791238" y="3663900"/>
            <a:ext cx="1450500" cy="8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Roboto"/>
                <a:ea typeface="Roboto"/>
                <a:cs typeface="Roboto"/>
                <a:sym typeface="Roboto"/>
              </a:rPr>
              <a:t>Type font scales with screen size to provide readable text</a:t>
            </a:r>
            <a:endParaRPr sz="1300">
              <a:latin typeface="Roboto"/>
              <a:ea typeface="Roboto"/>
              <a:cs typeface="Roboto"/>
              <a:sym typeface="Roboto"/>
            </a:endParaRPr>
          </a:p>
        </p:txBody>
      </p:sp>
      <p:sp>
        <p:nvSpPr>
          <p:cNvPr id="103" name="Google Shape;103;p12"/>
          <p:cNvSpPr/>
          <p:nvPr/>
        </p:nvSpPr>
        <p:spPr>
          <a:xfrm>
            <a:off x="6407338" y="2833875"/>
            <a:ext cx="1196784" cy="400281"/>
          </a:xfrm>
          <a:custGeom>
            <a:rect b="b" l="l" r="r" t="t"/>
            <a:pathLst>
              <a:path extrusionOk="0" h="14347" w="34077">
                <a:moveTo>
                  <a:pt x="0" y="0"/>
                </a:moveTo>
                <a:lnTo>
                  <a:pt x="0" y="14346"/>
                </a:lnTo>
                <a:lnTo>
                  <a:pt x="34076" y="14346"/>
                </a:lnTo>
                <a:cubicBezTo>
                  <a:pt x="31891" y="12700"/>
                  <a:pt x="30498" y="10103"/>
                  <a:pt x="30498" y="7158"/>
                </a:cubicBezTo>
                <a:cubicBezTo>
                  <a:pt x="30498" y="4244"/>
                  <a:pt x="31891" y="1647"/>
                  <a:pt x="34076" y="0"/>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ira Sans Medium"/>
                <a:ea typeface="Fira Sans Medium"/>
                <a:cs typeface="Fira Sans Medium"/>
                <a:sym typeface="Fira Sans Medium"/>
              </a:rPr>
              <a:t>Reliable</a:t>
            </a:r>
            <a:endParaRPr>
              <a:solidFill>
                <a:srgbClr val="FFFFFF"/>
              </a:solidFill>
              <a:latin typeface="Fira Sans Medium"/>
              <a:ea typeface="Fira Sans Medium"/>
              <a:cs typeface="Fira Sans Medium"/>
              <a:sym typeface="Fira Sans Medium"/>
            </a:endParaRPr>
          </a:p>
        </p:txBody>
      </p:sp>
      <p:sp>
        <p:nvSpPr>
          <p:cNvPr id="104" name="Google Shape;104;p12"/>
          <p:cNvSpPr/>
          <p:nvPr/>
        </p:nvSpPr>
        <p:spPr>
          <a:xfrm>
            <a:off x="6407337" y="2688075"/>
            <a:ext cx="1558862" cy="2237217"/>
          </a:xfrm>
          <a:custGeom>
            <a:rect b="b" l="l" r="r" t="t"/>
            <a:pathLst>
              <a:path extrusionOk="0" h="80187" w="5254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 name="Google Shape;105;p12"/>
          <p:cNvSpPr/>
          <p:nvPr/>
        </p:nvSpPr>
        <p:spPr>
          <a:xfrm>
            <a:off x="7928669" y="4880225"/>
            <a:ext cx="65786" cy="68048"/>
          </a:xfrm>
          <a:custGeom>
            <a:rect b="b" l="l" r="r" t="t"/>
            <a:pathLst>
              <a:path extrusionOk="0" h="2439" w="2439">
                <a:moveTo>
                  <a:pt x="1204" y="1"/>
                </a:moveTo>
                <a:cubicBezTo>
                  <a:pt x="539" y="1"/>
                  <a:pt x="0" y="539"/>
                  <a:pt x="0" y="1204"/>
                </a:cubicBezTo>
                <a:cubicBezTo>
                  <a:pt x="0" y="1869"/>
                  <a:pt x="539" y="2439"/>
                  <a:pt x="1204" y="2439"/>
                </a:cubicBezTo>
                <a:cubicBezTo>
                  <a:pt x="1869" y="2439"/>
                  <a:pt x="2439" y="1869"/>
                  <a:pt x="2439" y="1204"/>
                </a:cubicBezTo>
                <a:cubicBezTo>
                  <a:pt x="2439" y="539"/>
                  <a:pt x="1869" y="1"/>
                  <a:pt x="1204" y="1"/>
                </a:cubicBezTo>
                <a:close/>
              </a:path>
            </a:pathLst>
          </a:cu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
          <p:cNvSpPr txBox="1"/>
          <p:nvPr/>
        </p:nvSpPr>
        <p:spPr>
          <a:xfrm>
            <a:off x="6543838" y="3663900"/>
            <a:ext cx="1450500" cy="8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Roboto"/>
                <a:ea typeface="Roboto"/>
                <a:cs typeface="Roboto"/>
                <a:sym typeface="Roboto"/>
              </a:rPr>
              <a:t>Overall design maintains the correct layout</a:t>
            </a:r>
            <a:endParaRPr sz="13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3"/>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Integration Testing (Server Side)</a:t>
            </a:r>
            <a:endParaRPr/>
          </a:p>
        </p:txBody>
      </p:sp>
      <p:sp>
        <p:nvSpPr>
          <p:cNvPr id="112" name="Google Shape;112;p13"/>
          <p:cNvSpPr txBox="1"/>
          <p:nvPr>
            <p:ph idx="4294967295" type="body"/>
          </p:nvPr>
        </p:nvSpPr>
        <p:spPr>
          <a:xfrm>
            <a:off x="311700" y="1152475"/>
            <a:ext cx="61521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Accurate peripheral functionality</a:t>
            </a:r>
            <a:endParaRPr/>
          </a:p>
          <a:p>
            <a:pPr indent="0" lvl="0" marL="457200" rtl="0" algn="l">
              <a:spcBef>
                <a:spcPts val="600"/>
              </a:spcBef>
              <a:spcAft>
                <a:spcPts val="0"/>
              </a:spcAft>
              <a:buNone/>
            </a:pPr>
            <a:r>
              <a:t/>
            </a:r>
            <a:endParaRPr/>
          </a:p>
        </p:txBody>
      </p:sp>
      <p:pic>
        <p:nvPicPr>
          <p:cNvPr id="113" name="Google Shape;113;p13" title="Untitled video - Made with Clipchamp.mp4">
            <a:hlinkClick r:id="rId3"/>
          </p:cNvPr>
          <p:cNvPicPr preferRelativeResize="0"/>
          <p:nvPr/>
        </p:nvPicPr>
        <p:blipFill>
          <a:blip r:embed="rId4">
            <a:alphaModFix/>
          </a:blip>
          <a:stretch>
            <a:fillRect/>
          </a:stretch>
        </p:blipFill>
        <p:spPr>
          <a:xfrm>
            <a:off x="2252250" y="1572850"/>
            <a:ext cx="4639500" cy="34796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System Testing</a:t>
            </a:r>
            <a:endParaRPr/>
          </a:p>
        </p:txBody>
      </p:sp>
      <p:sp>
        <p:nvSpPr>
          <p:cNvPr id="119" name="Google Shape;119;p14"/>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Use BrowserStack to simulate normal and fringe use of the website across multiple platforms and browsers</a:t>
            </a:r>
            <a:endParaRPr/>
          </a:p>
          <a:p>
            <a:pPr indent="-330200" lvl="0" marL="457200" rtl="0" algn="l">
              <a:spcBef>
                <a:spcPts val="600"/>
              </a:spcBef>
              <a:spcAft>
                <a:spcPts val="0"/>
              </a:spcAft>
              <a:buSzPts val="1600"/>
              <a:buChar char="•"/>
            </a:pPr>
            <a:r>
              <a:rPr lang="en"/>
              <a:t>Beta version released to a group of realtors for review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Regression Testing</a:t>
            </a:r>
            <a:endParaRPr/>
          </a:p>
        </p:txBody>
      </p:sp>
      <p:sp>
        <p:nvSpPr>
          <p:cNvPr id="125" name="Google Shape;125;p15"/>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0" lvl="0" marL="0" rtl="0" algn="l">
              <a:spcBef>
                <a:spcPts val="600"/>
              </a:spcBef>
              <a:spcAft>
                <a:spcPts val="0"/>
              </a:spcAft>
              <a:buNone/>
            </a:pPr>
            <a:r>
              <a:rPr lang="en"/>
              <a:t>The addition of new features, functionality, and code will run automated tests to maintain functionality of Homefinder. </a:t>
            </a:r>
            <a:endParaRPr/>
          </a:p>
          <a:p>
            <a:pPr indent="0" lvl="0" marL="0" rtl="0" algn="l">
              <a:spcBef>
                <a:spcPts val="600"/>
              </a:spcBef>
              <a:spcAft>
                <a:spcPts val="0"/>
              </a:spcAft>
              <a:buNone/>
            </a:pPr>
            <a:r>
              <a:rPr lang="en"/>
              <a:t>Tests automated:</a:t>
            </a:r>
            <a:endParaRPr/>
          </a:p>
          <a:p>
            <a:pPr indent="-330200" lvl="0" marL="457200" rtl="0" algn="l">
              <a:spcBef>
                <a:spcPts val="600"/>
              </a:spcBef>
              <a:spcAft>
                <a:spcPts val="0"/>
              </a:spcAft>
              <a:buSzPts val="1600"/>
              <a:buChar char="•"/>
            </a:pPr>
            <a:r>
              <a:rPr lang="en"/>
              <a:t>Unit tests</a:t>
            </a:r>
            <a:endParaRPr/>
          </a:p>
          <a:p>
            <a:pPr indent="-330200" lvl="0" marL="457200" rtl="0" algn="l">
              <a:spcBef>
                <a:spcPts val="600"/>
              </a:spcBef>
              <a:spcAft>
                <a:spcPts val="0"/>
              </a:spcAft>
              <a:buSzPts val="1600"/>
              <a:buChar char="•"/>
            </a:pPr>
            <a:r>
              <a:rPr lang="en"/>
              <a:t>Integration tests</a:t>
            </a:r>
            <a:endParaRPr/>
          </a:p>
          <a:p>
            <a:pPr indent="-330200" lvl="0" marL="457200" rtl="0" algn="l">
              <a:spcBef>
                <a:spcPts val="600"/>
              </a:spcBef>
              <a:spcAft>
                <a:spcPts val="0"/>
              </a:spcAft>
              <a:buSzPts val="1600"/>
              <a:buChar char="•"/>
            </a:pPr>
            <a:r>
              <a:rPr lang="en"/>
              <a:t>System tests</a:t>
            </a:r>
            <a:endParaRPr/>
          </a:p>
          <a:p>
            <a:pPr indent="-330200" lvl="0" marL="457200" rtl="0" algn="l">
              <a:spcBef>
                <a:spcPts val="600"/>
              </a:spcBef>
              <a:spcAft>
                <a:spcPts val="0"/>
              </a:spcAft>
              <a:buSzPts val="1600"/>
              <a:buChar char="•"/>
            </a:pPr>
            <a:r>
              <a:rPr lang="en"/>
              <a:t>Other manual tests for UI and function</a:t>
            </a:r>
            <a:endParaRPr/>
          </a:p>
          <a:p>
            <a:pPr indent="0" lvl="0" marL="0" rtl="0" algn="l">
              <a:spcBef>
                <a:spcPts val="600"/>
              </a:spcBef>
              <a:spcAft>
                <a:spcPts val="0"/>
              </a:spcAft>
              <a:buNone/>
            </a:pPr>
            <a:r>
              <a:rPr lang="en"/>
              <a:t>BrowserStack will be used to automate and help develop tests.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me2">
  <a:themeElements>
    <a:clrScheme name="Custom 11">
      <a:dk1>
        <a:srgbClr val="000000"/>
      </a:dk1>
      <a:lt1>
        <a:srgbClr val="FFFFFF"/>
      </a:lt1>
      <a:dk2>
        <a:srgbClr val="44546A"/>
      </a:dk2>
      <a:lt2>
        <a:srgbClr val="E7E6E6"/>
      </a:lt2>
      <a:accent1>
        <a:srgbClr val="40AFFF"/>
      </a:accent1>
      <a:accent2>
        <a:srgbClr val="2992FA"/>
      </a:accent2>
      <a:accent3>
        <a:srgbClr val="0070C0"/>
      </a:accent3>
      <a:accent4>
        <a:srgbClr val="19578F"/>
      </a:accent4>
      <a:accent5>
        <a:srgbClr val="0E4374"/>
      </a:accent5>
      <a:accent6>
        <a:srgbClr val="0739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